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E07D4C-E90B-4D4D-A785-23CA51D04D3C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71381-D671-4D5B-9999-BB5E6AD153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61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C969-AC47-4E51-9BE3-B877CD09EA4B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DE18-CBFF-4314-9F6F-A3F4B7A179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C969-AC47-4E51-9BE3-B877CD09EA4B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DE18-CBFF-4314-9F6F-A3F4B7A179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C969-AC47-4E51-9BE3-B877CD09EA4B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DE18-CBFF-4314-9F6F-A3F4B7A179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C969-AC47-4E51-9BE3-B877CD09EA4B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DE18-CBFF-4314-9F6F-A3F4B7A179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C969-AC47-4E51-9BE3-B877CD09EA4B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DE18-CBFF-4314-9F6F-A3F4B7A179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C969-AC47-4E51-9BE3-B877CD09EA4B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DE18-CBFF-4314-9F6F-A3F4B7A179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C969-AC47-4E51-9BE3-B877CD09EA4B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DE18-CBFF-4314-9F6F-A3F4B7A179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C969-AC47-4E51-9BE3-B877CD09EA4B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DE18-CBFF-4314-9F6F-A3F4B7A179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C969-AC47-4E51-9BE3-B877CD09EA4B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DE18-CBFF-4314-9F6F-A3F4B7A179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C969-AC47-4E51-9BE3-B877CD09EA4B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DE18-CBFF-4314-9F6F-A3F4B7A179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C969-AC47-4E51-9BE3-B877CD09EA4B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DE18-CBFF-4314-9F6F-A3F4B7A179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1C969-AC47-4E51-9BE3-B877CD09EA4B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3DE18-CBFF-4314-9F6F-A3F4B7A179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42" name="Text Box 5"/>
          <p:cNvSpPr txBox="1">
            <a:spLocks noChangeArrowheads="1"/>
          </p:cNvSpPr>
          <p:nvPr/>
        </p:nvSpPr>
        <p:spPr bwMode="auto">
          <a:xfrm>
            <a:off x="0" y="152400"/>
            <a:ext cx="8840788" cy="6705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b="1" dirty="0" smtClean="0"/>
              <a:t> </a:t>
            </a:r>
          </a:p>
          <a:p>
            <a:pPr algn="ctr"/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QUY ĐỊNH PHÁP LUẬT </a:t>
            </a:r>
          </a:p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VÀ KỸ NĂNG XÁC MINH</a:t>
            </a:r>
          </a:p>
          <a:p>
            <a:pPr algn="ctr"/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giảng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thừa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2016</a:t>
            </a:r>
          </a:p>
          <a:p>
            <a:pPr algn="ctr"/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466" name="AutoShape 2"/>
          <p:cNvSpPr>
            <a:spLocks noChangeArrowheads="1"/>
          </p:cNvSpPr>
          <p:nvPr/>
        </p:nvSpPr>
        <p:spPr bwMode="auto">
          <a:xfrm>
            <a:off x="609600" y="381000"/>
            <a:ext cx="7924800" cy="914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CCFF"/>
              </a:gs>
              <a:gs pos="100000">
                <a:srgbClr val="CCECFF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dirty="0">
                <a:latin typeface="Verdana" pitchFamily="34" charset="0"/>
              </a:rPr>
              <a:t>CƠ CẤU BÀI GIẢNG</a:t>
            </a:r>
            <a:endParaRPr lang="vi-VN" sz="3600" dirty="0">
              <a:latin typeface="Verdana" pitchFamily="34" charset="0"/>
            </a:endParaRPr>
          </a:p>
        </p:txBody>
      </p:sp>
      <p:sp>
        <p:nvSpPr>
          <p:cNvPr id="830467" name="AutoShape 3"/>
          <p:cNvSpPr>
            <a:spLocks noChangeArrowheads="1"/>
          </p:cNvSpPr>
          <p:nvPr/>
        </p:nvSpPr>
        <p:spPr bwMode="auto">
          <a:xfrm>
            <a:off x="838200" y="1879600"/>
            <a:ext cx="7848600" cy="1066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en-US" sz="3200">
                <a:latin typeface="Verdana" pitchFamily="34" charset="0"/>
              </a:rPr>
              <a:t>1. NH</a:t>
            </a:r>
            <a:r>
              <a:rPr lang="vi-VN" sz="3200">
                <a:latin typeface="Verdana" pitchFamily="34" charset="0"/>
              </a:rPr>
              <a:t>ỮNG</a:t>
            </a:r>
            <a:r>
              <a:rPr lang="en-US" sz="3200">
                <a:latin typeface="Verdana" pitchFamily="34" charset="0"/>
              </a:rPr>
              <a:t> QUY </a:t>
            </a:r>
            <a:r>
              <a:rPr lang="vi-VN" sz="3200"/>
              <a:t>Đ</a:t>
            </a:r>
            <a:r>
              <a:rPr lang="vi-VN" sz="3200">
                <a:latin typeface="Verdana" pitchFamily="34" charset="0"/>
              </a:rPr>
              <a:t>ỊNH</a:t>
            </a:r>
            <a:r>
              <a:rPr lang="en-US" sz="3200">
                <a:latin typeface="Verdana" pitchFamily="34" charset="0"/>
              </a:rPr>
              <a:t> CHUNG</a:t>
            </a:r>
            <a:endParaRPr lang="vi-VN" sz="3200">
              <a:latin typeface="Verdana" pitchFamily="34" charset="0"/>
            </a:endParaRPr>
          </a:p>
        </p:txBody>
      </p:sp>
      <p:sp>
        <p:nvSpPr>
          <p:cNvPr id="830468" name="AutoShape 4"/>
          <p:cNvSpPr>
            <a:spLocks noChangeArrowheads="1"/>
          </p:cNvSpPr>
          <p:nvPr/>
        </p:nvSpPr>
        <p:spPr bwMode="auto">
          <a:xfrm>
            <a:off x="838200" y="3111500"/>
            <a:ext cx="7848600" cy="1066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BFB1D"/>
              </a:gs>
              <a:gs pos="100000">
                <a:srgbClr val="CCFFCC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just"/>
            <a:r>
              <a:rPr lang="en-US" sz="3200">
                <a:latin typeface="Verdana" pitchFamily="34" charset="0"/>
              </a:rPr>
              <a:t>2. N</a:t>
            </a:r>
            <a:r>
              <a:rPr lang="vi-VN" sz="3200">
                <a:latin typeface="Verdana" pitchFamily="34" charset="0"/>
              </a:rPr>
              <a:t>Ộ</a:t>
            </a:r>
            <a:r>
              <a:rPr lang="en-US" sz="3200">
                <a:latin typeface="Verdana" pitchFamily="34" charset="0"/>
              </a:rPr>
              <a:t>I DUNG, TH</a:t>
            </a:r>
            <a:r>
              <a:rPr lang="vi-VN" sz="3200">
                <a:latin typeface="Verdana" pitchFamily="34" charset="0"/>
              </a:rPr>
              <a:t>Ủ</a:t>
            </a:r>
            <a:r>
              <a:rPr lang="en-US" sz="3200">
                <a:latin typeface="Verdana" pitchFamily="34" charset="0"/>
              </a:rPr>
              <a:t> T</a:t>
            </a:r>
            <a:r>
              <a:rPr lang="vi-VN" sz="3200">
                <a:latin typeface="Verdana" pitchFamily="34" charset="0"/>
              </a:rPr>
              <a:t>ỤC</a:t>
            </a:r>
            <a:r>
              <a:rPr lang="en-US" sz="3200">
                <a:latin typeface="Verdana" pitchFamily="34" charset="0"/>
              </a:rPr>
              <a:t> X</a:t>
            </a:r>
            <a:r>
              <a:rPr lang="vi-VN" sz="3200">
                <a:latin typeface="Verdana" pitchFamily="34" charset="0"/>
              </a:rPr>
              <a:t>ÁC</a:t>
            </a:r>
            <a:r>
              <a:rPr lang="en-US" sz="3200">
                <a:latin typeface="Verdana" pitchFamily="34" charset="0"/>
              </a:rPr>
              <a:t> MINH</a:t>
            </a:r>
            <a:endParaRPr lang="vi-VN" sz="3200">
              <a:latin typeface="Verdana" pitchFamily="34" charset="0"/>
            </a:endParaRPr>
          </a:p>
        </p:txBody>
      </p:sp>
      <p:sp>
        <p:nvSpPr>
          <p:cNvPr id="830469" name="AutoShape 5"/>
          <p:cNvSpPr>
            <a:spLocks noChangeArrowheads="1"/>
          </p:cNvSpPr>
          <p:nvPr/>
        </p:nvSpPr>
        <p:spPr bwMode="auto">
          <a:xfrm>
            <a:off x="838200" y="4330700"/>
            <a:ext cx="7848600" cy="1066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BFB1D"/>
              </a:gs>
              <a:gs pos="100000">
                <a:srgbClr val="CCFFCC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just"/>
            <a:r>
              <a:rPr lang="en-US" sz="3200">
                <a:latin typeface="Verdana" pitchFamily="34" charset="0"/>
              </a:rPr>
              <a:t>3. M</a:t>
            </a:r>
            <a:r>
              <a:rPr lang="vi-VN" sz="3200">
                <a:latin typeface="Verdana" pitchFamily="34" charset="0"/>
              </a:rPr>
              <a:t>ỘT</a:t>
            </a:r>
            <a:r>
              <a:rPr lang="en-US" sz="3200">
                <a:latin typeface="Verdana" pitchFamily="34" charset="0"/>
              </a:rPr>
              <a:t> S</a:t>
            </a:r>
            <a:r>
              <a:rPr lang="vi-VN" sz="3200">
                <a:latin typeface="Verdana" pitchFamily="34" charset="0"/>
              </a:rPr>
              <a:t>Ố</a:t>
            </a:r>
            <a:r>
              <a:rPr lang="en-US" sz="3200">
                <a:latin typeface="Verdana" pitchFamily="34" charset="0"/>
              </a:rPr>
              <a:t> ĐI</a:t>
            </a:r>
            <a:r>
              <a:rPr lang="vi-VN" sz="3200">
                <a:latin typeface="Verdana" pitchFamily="34" charset="0"/>
              </a:rPr>
              <a:t>Ể</a:t>
            </a:r>
            <a:r>
              <a:rPr lang="en-US" sz="3200">
                <a:latin typeface="Verdana" pitchFamily="34" charset="0"/>
              </a:rPr>
              <a:t>M C</a:t>
            </a:r>
            <a:r>
              <a:rPr lang="vi-VN" sz="3200">
                <a:latin typeface="Verdana" pitchFamily="34" charset="0"/>
              </a:rPr>
              <a:t>Ầ</a:t>
            </a:r>
            <a:r>
              <a:rPr lang="en-US" sz="3200">
                <a:latin typeface="Verdana" pitchFamily="34" charset="0"/>
              </a:rPr>
              <a:t>N LƯU </a:t>
            </a:r>
            <a:r>
              <a:rPr lang="vi-VN" sz="3200">
                <a:latin typeface="Verdana" pitchFamily="34" charset="0"/>
              </a:rPr>
              <a:t>Ý</a:t>
            </a:r>
            <a:r>
              <a:rPr lang="en-US" sz="3200">
                <a:latin typeface="Verdana" pitchFamily="34" charset="0"/>
              </a:rPr>
              <a:t> TRONG QU</a:t>
            </a:r>
            <a:r>
              <a:rPr lang="vi-VN" sz="3200">
                <a:latin typeface="Verdana" pitchFamily="34" charset="0"/>
              </a:rPr>
              <a:t>Á</a:t>
            </a:r>
            <a:r>
              <a:rPr lang="en-US" sz="3200">
                <a:latin typeface="Verdana" pitchFamily="34" charset="0"/>
              </a:rPr>
              <a:t> TR</a:t>
            </a:r>
            <a:r>
              <a:rPr lang="vi-VN" sz="3200">
                <a:latin typeface="Verdana" pitchFamily="34" charset="0"/>
              </a:rPr>
              <a:t>ÌN</a:t>
            </a:r>
            <a:r>
              <a:rPr lang="en-US" sz="3200">
                <a:latin typeface="Verdana" pitchFamily="34" charset="0"/>
              </a:rPr>
              <a:t>H X</a:t>
            </a:r>
            <a:r>
              <a:rPr lang="vi-VN" sz="3200">
                <a:latin typeface="Verdana" pitchFamily="34" charset="0"/>
              </a:rPr>
              <a:t>ÁC</a:t>
            </a:r>
            <a:r>
              <a:rPr lang="en-US" sz="3200">
                <a:latin typeface="Verdana" pitchFamily="34" charset="0"/>
              </a:rPr>
              <a:t> MINH</a:t>
            </a:r>
            <a:endParaRPr lang="vi-VN" sz="3200">
              <a:latin typeface="Verdana" pitchFamily="34" charset="0"/>
            </a:endParaRPr>
          </a:p>
        </p:txBody>
      </p:sp>
      <p:sp>
        <p:nvSpPr>
          <p:cNvPr id="830470" name="AutoShape 6"/>
          <p:cNvSpPr>
            <a:spLocks noChangeArrowheads="1"/>
          </p:cNvSpPr>
          <p:nvPr/>
        </p:nvSpPr>
        <p:spPr bwMode="auto">
          <a:xfrm>
            <a:off x="838200" y="5600700"/>
            <a:ext cx="7848600" cy="1066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BFB1D"/>
              </a:gs>
              <a:gs pos="100000">
                <a:srgbClr val="CCFFCC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just"/>
            <a:r>
              <a:rPr lang="en-US" sz="3200">
                <a:latin typeface="Verdana" pitchFamily="34" charset="0"/>
              </a:rPr>
              <a:t>4. K</a:t>
            </a:r>
            <a:r>
              <a:rPr lang="vi-VN" sz="3200">
                <a:latin typeface="Verdana" pitchFamily="34" charset="0"/>
              </a:rPr>
              <a:t>ẾT</a:t>
            </a:r>
            <a:r>
              <a:rPr lang="en-US" sz="3200">
                <a:latin typeface="Verdana" pitchFamily="34" charset="0"/>
              </a:rPr>
              <a:t> LU</a:t>
            </a:r>
            <a:r>
              <a:rPr lang="vi-VN" sz="3200">
                <a:latin typeface="Verdana" pitchFamily="34" charset="0"/>
              </a:rPr>
              <a:t>ẬN</a:t>
            </a:r>
          </a:p>
        </p:txBody>
      </p:sp>
      <p:sp>
        <p:nvSpPr>
          <p:cNvPr id="830471" name="AutoShape 7"/>
          <p:cNvSpPr>
            <a:spLocks noChangeArrowheads="1"/>
          </p:cNvSpPr>
          <p:nvPr/>
        </p:nvSpPr>
        <p:spPr bwMode="auto">
          <a:xfrm>
            <a:off x="177800" y="2159000"/>
            <a:ext cx="609600" cy="533400"/>
          </a:xfrm>
          <a:prstGeom prst="rightArrow">
            <a:avLst>
              <a:gd name="adj1" fmla="val 50000"/>
              <a:gd name="adj2" fmla="val 28571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0472" name="AutoShape 8"/>
          <p:cNvSpPr>
            <a:spLocks noChangeArrowheads="1"/>
          </p:cNvSpPr>
          <p:nvPr/>
        </p:nvSpPr>
        <p:spPr bwMode="auto">
          <a:xfrm>
            <a:off x="165100" y="3365500"/>
            <a:ext cx="609600" cy="533400"/>
          </a:xfrm>
          <a:prstGeom prst="rightArrow">
            <a:avLst>
              <a:gd name="adj1" fmla="val 50000"/>
              <a:gd name="adj2" fmla="val 28571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0473" name="AutoShape 9"/>
          <p:cNvSpPr>
            <a:spLocks noChangeArrowheads="1"/>
          </p:cNvSpPr>
          <p:nvPr/>
        </p:nvSpPr>
        <p:spPr bwMode="auto">
          <a:xfrm>
            <a:off x="177800" y="4610100"/>
            <a:ext cx="609600" cy="533400"/>
          </a:xfrm>
          <a:prstGeom prst="rightArrow">
            <a:avLst>
              <a:gd name="adj1" fmla="val 50000"/>
              <a:gd name="adj2" fmla="val 28571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0474" name="AutoShape 10"/>
          <p:cNvSpPr>
            <a:spLocks noChangeArrowheads="1"/>
          </p:cNvSpPr>
          <p:nvPr/>
        </p:nvSpPr>
        <p:spPr bwMode="auto">
          <a:xfrm>
            <a:off x="190500" y="5842000"/>
            <a:ext cx="609600" cy="533400"/>
          </a:xfrm>
          <a:prstGeom prst="rightArrow">
            <a:avLst>
              <a:gd name="adj1" fmla="val 50000"/>
              <a:gd name="adj2" fmla="val 28571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490" name="AutoShape 2"/>
          <p:cNvSpPr>
            <a:spLocks noChangeArrowheads="1"/>
          </p:cNvSpPr>
          <p:nvPr/>
        </p:nvSpPr>
        <p:spPr bwMode="auto">
          <a:xfrm>
            <a:off x="644525" y="228600"/>
            <a:ext cx="7848600" cy="1066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BFB1D"/>
              </a:gs>
              <a:gs pos="100000">
                <a:srgbClr val="CCFFCC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just"/>
            <a:r>
              <a:rPr lang="en-US" sz="3600" dirty="0">
                <a:latin typeface="Verdana" pitchFamily="34" charset="0"/>
              </a:rPr>
              <a:t>1. NH</a:t>
            </a:r>
            <a:r>
              <a:rPr lang="vi-VN" sz="3600" dirty="0">
                <a:latin typeface="Verdana" pitchFamily="34" charset="0"/>
              </a:rPr>
              <a:t>ỮNG</a:t>
            </a:r>
            <a:r>
              <a:rPr lang="en-US" sz="3600" dirty="0">
                <a:latin typeface="Verdana" pitchFamily="34" charset="0"/>
              </a:rPr>
              <a:t> QUY </a:t>
            </a:r>
            <a:r>
              <a:rPr lang="vi-VN" sz="3600" dirty="0"/>
              <a:t>Đ</a:t>
            </a:r>
            <a:r>
              <a:rPr lang="vi-VN" sz="3600" dirty="0">
                <a:latin typeface="Verdana" pitchFamily="34" charset="0"/>
              </a:rPr>
              <a:t>ỊNH</a:t>
            </a:r>
            <a:r>
              <a:rPr lang="en-US" sz="3600" dirty="0">
                <a:latin typeface="Verdana" pitchFamily="34" charset="0"/>
              </a:rPr>
              <a:t> CHUNG</a:t>
            </a:r>
            <a:endParaRPr lang="vi-VN" sz="3600" dirty="0">
              <a:latin typeface="Verdana" pitchFamily="34" charset="0"/>
            </a:endParaRPr>
          </a:p>
        </p:txBody>
      </p:sp>
      <p:sp>
        <p:nvSpPr>
          <p:cNvPr id="831491" name="AutoShape 3"/>
          <p:cNvSpPr>
            <a:spLocks noChangeArrowheads="1"/>
          </p:cNvSpPr>
          <p:nvPr/>
        </p:nvSpPr>
        <p:spPr bwMode="auto">
          <a:xfrm>
            <a:off x="0" y="2286000"/>
            <a:ext cx="1905000" cy="3810000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vi-VN" sz="2800" dirty="0" smtClean="0">
                <a:solidFill>
                  <a:schemeClr val="bg1"/>
                </a:solidFill>
                <a:latin typeface="Verdana" pitchFamily="34" charset="0"/>
              </a:rPr>
              <a:t>VAI TRÒ</a:t>
            </a:r>
            <a:r>
              <a:rPr lang="en-US" sz="280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Verdana" pitchFamily="34" charset="0"/>
              </a:rPr>
              <a:t>CỦA CÔNG TÁC XÁC MINH </a:t>
            </a:r>
          </a:p>
        </p:txBody>
      </p:sp>
      <p:sp>
        <p:nvSpPr>
          <p:cNvPr id="831494" name="AutoShape 6"/>
          <p:cNvSpPr>
            <a:spLocks noChangeArrowheads="1"/>
          </p:cNvSpPr>
          <p:nvPr/>
        </p:nvSpPr>
        <p:spPr bwMode="auto">
          <a:xfrm>
            <a:off x="762000" y="1905000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1495" name="AutoShape 7"/>
          <p:cNvSpPr>
            <a:spLocks noChangeArrowheads="1"/>
          </p:cNvSpPr>
          <p:nvPr/>
        </p:nvSpPr>
        <p:spPr bwMode="auto">
          <a:xfrm>
            <a:off x="3124200" y="1828800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1496" name="AutoShape 8"/>
          <p:cNvSpPr>
            <a:spLocks noChangeArrowheads="1"/>
          </p:cNvSpPr>
          <p:nvPr/>
        </p:nvSpPr>
        <p:spPr bwMode="auto">
          <a:xfrm>
            <a:off x="5334000" y="1905000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2514600" y="2362200"/>
            <a:ext cx="1905000" cy="3810000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vi-VN" sz="2800" dirty="0" smtClean="0">
                <a:solidFill>
                  <a:schemeClr val="bg1"/>
                </a:solidFill>
                <a:latin typeface="Verdana" pitchFamily="34" charset="0"/>
              </a:rPr>
              <a:t>THẨM QUYỀN,PHẠM VI XÁC MINH CỦA TPL</a:t>
            </a:r>
            <a:r>
              <a:rPr lang="en-US" sz="280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endParaRPr lang="en-US" sz="28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4953000" y="2362200"/>
            <a:ext cx="1905000" cy="3810000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800" dirty="0" smtClean="0">
                <a:solidFill>
                  <a:schemeClr val="bg1"/>
                </a:solidFill>
                <a:latin typeface="Verdana" pitchFamily="34" charset="0"/>
              </a:rPr>
              <a:t>T</a:t>
            </a:r>
            <a:r>
              <a:rPr lang="vi-VN" sz="2800" dirty="0" smtClean="0">
                <a:solidFill>
                  <a:schemeClr val="bg1"/>
                </a:solidFill>
                <a:latin typeface="Verdana" pitchFamily="34" charset="0"/>
              </a:rPr>
              <a:t>HỎA THUẬN V</a:t>
            </a:r>
            <a:r>
              <a:rPr lang="en-US" sz="2800" dirty="0" smtClean="0">
                <a:solidFill>
                  <a:schemeClr val="bg1"/>
                </a:solidFill>
                <a:latin typeface="Verdana" pitchFamily="34" charset="0"/>
              </a:rPr>
              <a:t>Ề</a:t>
            </a:r>
            <a:r>
              <a:rPr lang="vi-VN" sz="2800" dirty="0" smtClean="0">
                <a:solidFill>
                  <a:schemeClr val="bg1"/>
                </a:solidFill>
                <a:latin typeface="Verdana" pitchFamily="34" charset="0"/>
              </a:rPr>
              <a:t> XÁC MINH</a:t>
            </a:r>
            <a:r>
              <a:rPr lang="en-US" sz="280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endParaRPr lang="en-US" sz="28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auto">
          <a:xfrm>
            <a:off x="7239000" y="2362200"/>
            <a:ext cx="1905000" cy="3810000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vi-VN" sz="2800" dirty="0" smtClean="0">
                <a:solidFill>
                  <a:schemeClr val="bg1"/>
                </a:solidFill>
                <a:latin typeface="Verdana" pitchFamily="34" charset="0"/>
              </a:rPr>
              <a:t>NGUYÊN TẮC XÁC MINH </a:t>
            </a:r>
            <a:r>
              <a:rPr lang="en-US" sz="280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endParaRPr lang="en-US" sz="28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2" name="AutoShape 8"/>
          <p:cNvSpPr>
            <a:spLocks noChangeArrowheads="1"/>
          </p:cNvSpPr>
          <p:nvPr/>
        </p:nvSpPr>
        <p:spPr bwMode="auto">
          <a:xfrm>
            <a:off x="7848600" y="1981200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Verdana" pitchFamily="34" charset="0"/>
              </a:rPr>
              <a:t>1.NH</a:t>
            </a:r>
            <a:r>
              <a:rPr lang="vi-VN" dirty="0" smtClean="0">
                <a:latin typeface="Verdana" pitchFamily="34" charset="0"/>
              </a:rPr>
              <a:t>ỮNG</a:t>
            </a:r>
            <a:r>
              <a:rPr lang="en-US" dirty="0" smtClean="0">
                <a:latin typeface="Verdana" pitchFamily="34" charset="0"/>
              </a:rPr>
              <a:t> QUY </a:t>
            </a:r>
            <a:r>
              <a:rPr lang="vi-VN" dirty="0" smtClean="0"/>
              <a:t>Đ</a:t>
            </a:r>
            <a:r>
              <a:rPr lang="vi-VN" dirty="0" smtClean="0">
                <a:latin typeface="Verdana" pitchFamily="34" charset="0"/>
              </a:rPr>
              <a:t>ỊNH</a:t>
            </a:r>
            <a:r>
              <a:rPr lang="en-US" dirty="0" smtClean="0">
                <a:latin typeface="Verdana" pitchFamily="34" charset="0"/>
              </a:rPr>
              <a:t> CHUNG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1.1 </a:t>
            </a:r>
            <a:r>
              <a:rPr lang="en-US" dirty="0" err="1" smtClean="0"/>
              <a:t>Vai</a:t>
            </a:r>
            <a:r>
              <a:rPr lang="en-US" dirty="0" smtClean="0"/>
              <a:t> </a:t>
            </a:r>
            <a:r>
              <a:rPr lang="en-US" dirty="0" err="1" smtClean="0"/>
              <a:t>trò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công</a:t>
            </a:r>
            <a:r>
              <a:rPr lang="en-US" dirty="0" smtClean="0"/>
              <a:t> </a:t>
            </a:r>
            <a:r>
              <a:rPr lang="en-US" dirty="0" err="1" smtClean="0"/>
              <a:t>tác</a:t>
            </a:r>
            <a:r>
              <a:rPr lang="en-US" dirty="0" smtClean="0"/>
              <a:t> </a:t>
            </a:r>
            <a:r>
              <a:rPr lang="en-US" dirty="0" err="1" smtClean="0"/>
              <a:t>xác</a:t>
            </a:r>
            <a:r>
              <a:rPr lang="en-US" dirty="0" smtClean="0"/>
              <a:t> minh:</a:t>
            </a:r>
          </a:p>
          <a:p>
            <a:pPr>
              <a:buNone/>
            </a:pPr>
            <a:r>
              <a:rPr lang="en-US" dirty="0" smtClean="0"/>
              <a:t>- </a:t>
            </a:r>
            <a:r>
              <a:rPr lang="en-US" dirty="0" err="1" smtClean="0"/>
              <a:t>Cùng</a:t>
            </a:r>
            <a:r>
              <a:rPr lang="en-US" dirty="0" smtClean="0"/>
              <a:t> </a:t>
            </a:r>
            <a:r>
              <a:rPr lang="en-US" dirty="0" err="1" smtClean="0"/>
              <a:t>với</a:t>
            </a:r>
            <a:r>
              <a:rPr lang="en-US" dirty="0" smtClean="0"/>
              <a:t> </a:t>
            </a:r>
            <a:r>
              <a:rPr lang="en-US" dirty="0" err="1" smtClean="0"/>
              <a:t>công</a:t>
            </a:r>
            <a:r>
              <a:rPr lang="en-US" dirty="0" smtClean="0"/>
              <a:t> </a:t>
            </a:r>
            <a:r>
              <a:rPr lang="en-US" dirty="0" err="1" smtClean="0"/>
              <a:t>tác</a:t>
            </a:r>
            <a:r>
              <a:rPr lang="en-US" dirty="0" smtClean="0"/>
              <a:t> </a:t>
            </a:r>
            <a:r>
              <a:rPr lang="en-US" dirty="0" err="1" smtClean="0"/>
              <a:t>giao</a:t>
            </a:r>
            <a:r>
              <a:rPr lang="en-US" dirty="0" smtClean="0"/>
              <a:t> </a:t>
            </a:r>
            <a:r>
              <a:rPr lang="en-US" dirty="0" err="1" smtClean="0"/>
              <a:t>nhận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giấy</a:t>
            </a:r>
            <a:r>
              <a:rPr lang="en-US" dirty="0" smtClean="0"/>
              <a:t> </a:t>
            </a:r>
            <a:r>
              <a:rPr lang="en-US" dirty="0" err="1" smtClean="0"/>
              <a:t>tờ</a:t>
            </a:r>
            <a:r>
              <a:rPr lang="en-US" dirty="0" smtClean="0"/>
              <a:t>, </a:t>
            </a:r>
            <a:r>
              <a:rPr lang="en-US" dirty="0" err="1" smtClean="0"/>
              <a:t>công</a:t>
            </a:r>
            <a:r>
              <a:rPr lang="en-US" dirty="0" smtClean="0"/>
              <a:t> </a:t>
            </a:r>
            <a:r>
              <a:rPr lang="en-US" dirty="0" err="1" smtClean="0"/>
              <a:t>tác</a:t>
            </a:r>
            <a:r>
              <a:rPr lang="en-US" dirty="0" smtClean="0"/>
              <a:t> </a:t>
            </a:r>
            <a:r>
              <a:rPr lang="en-US" dirty="0" err="1" smtClean="0"/>
              <a:t>xác</a:t>
            </a:r>
            <a:r>
              <a:rPr lang="en-US" dirty="0" smtClean="0"/>
              <a:t> minh </a:t>
            </a:r>
            <a:r>
              <a:rPr lang="en-US" dirty="0" err="1" smtClean="0"/>
              <a:t>là</a:t>
            </a:r>
            <a:r>
              <a:rPr lang="en-US" dirty="0" smtClean="0"/>
              <a:t> </a:t>
            </a:r>
            <a:r>
              <a:rPr lang="en-US" dirty="0" err="1" smtClean="0"/>
              <a:t>trình</a:t>
            </a:r>
            <a:r>
              <a:rPr lang="en-US" dirty="0" smtClean="0"/>
              <a:t> </a:t>
            </a:r>
            <a:r>
              <a:rPr lang="en-US" dirty="0" err="1" smtClean="0"/>
              <a:t>tự</a:t>
            </a:r>
            <a:r>
              <a:rPr lang="en-US" dirty="0" smtClean="0"/>
              <a:t> </a:t>
            </a:r>
            <a:r>
              <a:rPr lang="en-US" dirty="0" err="1" smtClean="0"/>
              <a:t>thủ</a:t>
            </a:r>
            <a:r>
              <a:rPr lang="en-US" dirty="0" smtClean="0"/>
              <a:t> </a:t>
            </a:r>
            <a:r>
              <a:rPr lang="en-US" dirty="0" err="1" smtClean="0"/>
              <a:t>tục</a:t>
            </a:r>
            <a:r>
              <a:rPr lang="en-US" dirty="0" smtClean="0"/>
              <a:t> </a:t>
            </a:r>
            <a:r>
              <a:rPr lang="en-US" dirty="0" err="1" smtClean="0"/>
              <a:t>bắt</a:t>
            </a:r>
            <a:r>
              <a:rPr lang="en-US" dirty="0" smtClean="0"/>
              <a:t> </a:t>
            </a:r>
            <a:r>
              <a:rPr lang="en-US" dirty="0" err="1" smtClean="0"/>
              <a:t>buộc</a:t>
            </a:r>
            <a:r>
              <a:rPr lang="en-US" dirty="0" smtClean="0"/>
              <a:t> </a:t>
            </a:r>
            <a:r>
              <a:rPr lang="en-US" dirty="0" err="1" smtClean="0"/>
              <a:t>phải</a:t>
            </a:r>
            <a:r>
              <a:rPr lang="en-US" dirty="0" smtClean="0"/>
              <a:t> </a:t>
            </a:r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hiện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quá</a:t>
            </a:r>
            <a:r>
              <a:rPr lang="en-US" dirty="0" smtClean="0"/>
              <a:t> </a:t>
            </a:r>
            <a:r>
              <a:rPr lang="en-US" dirty="0" err="1" smtClean="0"/>
              <a:t>trình</a:t>
            </a:r>
            <a:r>
              <a:rPr lang="en-US" dirty="0" smtClean="0"/>
              <a:t> </a:t>
            </a:r>
            <a:r>
              <a:rPr lang="en-US" dirty="0" err="1" smtClean="0"/>
              <a:t>giải</a:t>
            </a:r>
            <a:r>
              <a:rPr lang="en-US" dirty="0" smtClean="0"/>
              <a:t> </a:t>
            </a:r>
            <a:r>
              <a:rPr lang="en-US" dirty="0" err="1" smtClean="0"/>
              <a:t>quyết</a:t>
            </a:r>
            <a:r>
              <a:rPr lang="en-US" dirty="0" smtClean="0"/>
              <a:t> </a:t>
            </a:r>
            <a:r>
              <a:rPr lang="en-US" dirty="0" err="1" smtClean="0"/>
              <a:t>hồ</a:t>
            </a:r>
            <a:r>
              <a:rPr lang="en-US" dirty="0" smtClean="0"/>
              <a:t> </a:t>
            </a:r>
            <a:r>
              <a:rPr lang="en-US" dirty="0" err="1" smtClean="0"/>
              <a:t>sơ</a:t>
            </a:r>
            <a:r>
              <a:rPr lang="en-US" dirty="0" smtClean="0"/>
              <a:t>.</a:t>
            </a:r>
          </a:p>
          <a:p>
            <a:pPr>
              <a:buFontTx/>
              <a:buChar char="-"/>
            </a:pPr>
            <a:r>
              <a:rPr lang="en-US" dirty="0" err="1" smtClean="0"/>
              <a:t>Kết</a:t>
            </a:r>
            <a:r>
              <a:rPr lang="en-US" dirty="0" smtClean="0"/>
              <a:t> </a:t>
            </a:r>
            <a:r>
              <a:rPr lang="en-US" dirty="0" err="1" smtClean="0"/>
              <a:t>quả</a:t>
            </a:r>
            <a:r>
              <a:rPr lang="en-US" dirty="0" smtClean="0"/>
              <a:t> </a:t>
            </a:r>
            <a:r>
              <a:rPr lang="en-US" dirty="0" err="1" smtClean="0"/>
              <a:t>xác</a:t>
            </a:r>
            <a:r>
              <a:rPr lang="en-US" dirty="0" smtClean="0"/>
              <a:t> minh </a:t>
            </a:r>
            <a:r>
              <a:rPr lang="en-US" dirty="0" err="1" smtClean="0"/>
              <a:t>là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sở</a:t>
            </a:r>
            <a:r>
              <a:rPr lang="en-US" dirty="0" smtClean="0"/>
              <a:t> </a:t>
            </a:r>
            <a:r>
              <a:rPr lang="en-US" dirty="0" err="1" smtClean="0"/>
              <a:t>để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 </a:t>
            </a:r>
            <a:r>
              <a:rPr lang="en-US" dirty="0" err="1" smtClean="0"/>
              <a:t>hướng</a:t>
            </a:r>
            <a:r>
              <a:rPr lang="en-US" dirty="0" smtClean="0"/>
              <a:t> </a:t>
            </a:r>
            <a:r>
              <a:rPr lang="en-US" dirty="0" err="1" smtClean="0"/>
              <a:t>giải</a:t>
            </a:r>
            <a:r>
              <a:rPr lang="en-US" dirty="0" smtClean="0"/>
              <a:t> </a:t>
            </a:r>
            <a:r>
              <a:rPr lang="en-US" dirty="0" err="1" smtClean="0"/>
              <a:t>quyết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bước</a:t>
            </a:r>
            <a:r>
              <a:rPr lang="en-US" dirty="0" smtClean="0"/>
              <a:t> </a:t>
            </a:r>
            <a:r>
              <a:rPr lang="en-US" dirty="0" err="1" smtClean="0"/>
              <a:t>tiếp</a:t>
            </a:r>
            <a:r>
              <a:rPr lang="en-US" dirty="0" smtClean="0"/>
              <a:t> </a:t>
            </a:r>
            <a:r>
              <a:rPr lang="en-US" dirty="0" err="1" smtClean="0"/>
              <a:t>theo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TPL.</a:t>
            </a:r>
          </a:p>
          <a:p>
            <a:pPr>
              <a:buFontTx/>
              <a:buChar char="-"/>
            </a:pPr>
            <a:r>
              <a:rPr lang="en-US" dirty="0" err="1" smtClean="0"/>
              <a:t>Kết</a:t>
            </a:r>
            <a:r>
              <a:rPr lang="en-US" dirty="0" smtClean="0"/>
              <a:t> </a:t>
            </a:r>
            <a:r>
              <a:rPr lang="en-US" dirty="0" err="1" smtClean="0"/>
              <a:t>quả</a:t>
            </a:r>
            <a:r>
              <a:rPr lang="en-US" dirty="0" smtClean="0"/>
              <a:t> </a:t>
            </a:r>
            <a:r>
              <a:rPr lang="en-US" dirty="0" err="1" smtClean="0"/>
              <a:t>xác</a:t>
            </a:r>
            <a:r>
              <a:rPr lang="en-US" dirty="0" smtClean="0"/>
              <a:t> minh </a:t>
            </a:r>
            <a:r>
              <a:rPr lang="en-US" dirty="0" err="1" smtClean="0"/>
              <a:t>để</a:t>
            </a:r>
            <a:r>
              <a:rPr lang="en-US" dirty="0" smtClean="0"/>
              <a:t> </a:t>
            </a:r>
            <a:r>
              <a:rPr lang="en-US" dirty="0" err="1" smtClean="0"/>
              <a:t>trả</a:t>
            </a:r>
            <a:r>
              <a:rPr lang="en-US" dirty="0" smtClean="0"/>
              <a:t> </a:t>
            </a:r>
            <a:r>
              <a:rPr lang="en-US" dirty="0" err="1" smtClean="0"/>
              <a:t>lời</a:t>
            </a:r>
            <a:r>
              <a:rPr lang="en-US" dirty="0" smtClean="0"/>
              <a:t> </a:t>
            </a:r>
            <a:r>
              <a:rPr lang="en-US" dirty="0" err="1" smtClean="0"/>
              <a:t>câu</a:t>
            </a:r>
            <a:r>
              <a:rPr lang="en-US" dirty="0" smtClean="0"/>
              <a:t> </a:t>
            </a:r>
            <a:r>
              <a:rPr lang="en-US" dirty="0" err="1" smtClean="0"/>
              <a:t>hỏi</a:t>
            </a:r>
            <a:r>
              <a:rPr lang="en-US" dirty="0" smtClean="0"/>
              <a:t> : </a:t>
            </a:r>
            <a:r>
              <a:rPr lang="en-US" dirty="0" err="1" smtClean="0"/>
              <a:t>hồ</a:t>
            </a:r>
            <a:r>
              <a:rPr lang="en-US" dirty="0" smtClean="0"/>
              <a:t> </a:t>
            </a:r>
            <a:r>
              <a:rPr lang="en-US" dirty="0" err="1" smtClean="0"/>
              <a:t>sơ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điều</a:t>
            </a:r>
            <a:r>
              <a:rPr lang="en-US" dirty="0" smtClean="0"/>
              <a:t> </a:t>
            </a:r>
            <a:r>
              <a:rPr lang="en-US" dirty="0" err="1" smtClean="0"/>
              <a:t>kiện</a:t>
            </a:r>
            <a:r>
              <a:rPr lang="en-US" dirty="0" smtClean="0"/>
              <a:t> hay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điều</a:t>
            </a:r>
            <a:r>
              <a:rPr lang="en-US" dirty="0" smtClean="0"/>
              <a:t> </a:t>
            </a:r>
            <a:r>
              <a:rPr lang="en-US" dirty="0" err="1" smtClean="0"/>
              <a:t>kiện</a:t>
            </a:r>
            <a:r>
              <a:rPr lang="en-US" dirty="0" smtClean="0"/>
              <a:t> </a:t>
            </a:r>
            <a:r>
              <a:rPr lang="en-US" dirty="0" err="1" smtClean="0"/>
              <a:t>đó</a:t>
            </a:r>
            <a:r>
              <a:rPr lang="en-US" dirty="0" smtClean="0"/>
              <a:t> </a:t>
            </a:r>
            <a:r>
              <a:rPr lang="en-US" dirty="0" err="1" smtClean="0"/>
              <a:t>là</a:t>
            </a:r>
            <a:r>
              <a:rPr lang="en-US" dirty="0" smtClean="0"/>
              <a:t> </a:t>
            </a:r>
            <a:r>
              <a:rPr lang="en-US" dirty="0" err="1" smtClean="0"/>
              <a:t>gì</a:t>
            </a:r>
            <a:r>
              <a:rPr lang="en-US" dirty="0" smtClean="0"/>
              <a:t> (</a:t>
            </a:r>
            <a:r>
              <a:rPr lang="en-US" dirty="0" err="1" smtClean="0"/>
              <a:t>là</a:t>
            </a:r>
            <a:r>
              <a:rPr lang="en-US" dirty="0" smtClean="0"/>
              <a:t> </a:t>
            </a:r>
            <a:r>
              <a:rPr lang="en-US" dirty="0" err="1" smtClean="0"/>
              <a:t>số</a:t>
            </a:r>
            <a:r>
              <a:rPr lang="en-US" dirty="0" smtClean="0"/>
              <a:t> </a:t>
            </a:r>
            <a:r>
              <a:rPr lang="en-US" dirty="0" err="1" smtClean="0"/>
              <a:t>dư</a:t>
            </a:r>
            <a:r>
              <a:rPr lang="en-US" dirty="0" smtClean="0"/>
              <a:t> </a:t>
            </a:r>
            <a:r>
              <a:rPr lang="en-US" dirty="0" err="1" smtClean="0"/>
              <a:t>tài</a:t>
            </a:r>
            <a:r>
              <a:rPr lang="en-US" dirty="0" smtClean="0"/>
              <a:t> </a:t>
            </a:r>
            <a:r>
              <a:rPr lang="en-US" dirty="0" err="1" smtClean="0"/>
              <a:t>khoản</a:t>
            </a:r>
            <a:r>
              <a:rPr lang="en-US" dirty="0" smtClean="0"/>
              <a:t>, </a:t>
            </a:r>
            <a:r>
              <a:rPr lang="en-US" dirty="0" err="1" smtClean="0"/>
              <a:t>hoặc</a:t>
            </a:r>
            <a:r>
              <a:rPr lang="en-US" dirty="0" smtClean="0"/>
              <a:t> </a:t>
            </a:r>
            <a:r>
              <a:rPr lang="en-US" dirty="0" err="1" smtClean="0"/>
              <a:t>tài</a:t>
            </a:r>
            <a:r>
              <a:rPr lang="en-US" dirty="0" smtClean="0"/>
              <a:t> </a:t>
            </a:r>
            <a:r>
              <a:rPr lang="en-US" dirty="0" err="1" smtClean="0"/>
              <a:t>sản</a:t>
            </a:r>
            <a:r>
              <a:rPr lang="en-US" dirty="0" smtClean="0"/>
              <a:t>: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sản</a:t>
            </a:r>
            <a:r>
              <a:rPr lang="en-US" dirty="0" smtClean="0"/>
              <a:t>, </a:t>
            </a:r>
            <a:r>
              <a:rPr lang="en-US" dirty="0" err="1" smtClean="0"/>
              <a:t>bất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sản</a:t>
            </a:r>
            <a:r>
              <a:rPr lang="en-US" dirty="0" smtClean="0"/>
              <a:t>…) 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ChangeArrowheads="1"/>
          </p:cNvSpPr>
          <p:nvPr/>
        </p:nvSpPr>
        <p:spPr bwMode="auto">
          <a:xfrm>
            <a:off x="533400" y="304800"/>
            <a:ext cx="8229600" cy="1219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3200" dirty="0" smtClean="0">
                <a:latin typeface="Verdana" pitchFamily="34" charset="0"/>
              </a:rPr>
              <a:t>1.NH</a:t>
            </a:r>
            <a:r>
              <a:rPr lang="vi-VN" sz="3200" dirty="0" smtClean="0">
                <a:latin typeface="Verdana" pitchFamily="34" charset="0"/>
              </a:rPr>
              <a:t>ỮNG</a:t>
            </a:r>
            <a:r>
              <a:rPr lang="en-US" sz="3200" dirty="0" smtClean="0">
                <a:latin typeface="Verdana" pitchFamily="34" charset="0"/>
              </a:rPr>
              <a:t> QUY </a:t>
            </a:r>
            <a:r>
              <a:rPr lang="vi-VN" sz="3200" dirty="0" smtClean="0"/>
              <a:t>Đ</a:t>
            </a:r>
            <a:r>
              <a:rPr lang="vi-VN" sz="3200" dirty="0" smtClean="0">
                <a:latin typeface="Verdana" pitchFamily="34" charset="0"/>
              </a:rPr>
              <a:t>ỊNH</a:t>
            </a:r>
            <a:r>
              <a:rPr lang="en-US" sz="3200" dirty="0" smtClean="0">
                <a:latin typeface="Verdana" pitchFamily="34" charset="0"/>
              </a:rPr>
              <a:t> CHUNG</a:t>
            </a:r>
            <a:endParaRPr lang="en-US" sz="3200" dirty="0">
              <a:latin typeface="Verdana" pitchFamily="34" charset="0"/>
            </a:endParaRPr>
          </a:p>
        </p:txBody>
      </p:sp>
      <p:sp>
        <p:nvSpPr>
          <p:cNvPr id="832515" name="AutoShape 3"/>
          <p:cNvSpPr>
            <a:spLocks noChangeArrowheads="1"/>
          </p:cNvSpPr>
          <p:nvPr/>
        </p:nvSpPr>
        <p:spPr bwMode="auto">
          <a:xfrm>
            <a:off x="838200" y="1828800"/>
            <a:ext cx="7467600" cy="1600200"/>
          </a:xfrm>
          <a:prstGeom prst="hexagon">
            <a:avLst>
              <a:gd name="adj" fmla="val 128947"/>
              <a:gd name="vf" fmla="val 11547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vi-VN" sz="2800" dirty="0" smtClean="0">
                <a:solidFill>
                  <a:schemeClr val="bg1"/>
                </a:solidFill>
                <a:latin typeface="Verdana" pitchFamily="34" charset="0"/>
              </a:rPr>
              <a:t>1.2THẨM QUYỀN, PHẠM VI XÁC MINH CỦA TPL</a:t>
            </a:r>
            <a:endParaRPr lang="en-US" sz="2800" dirty="0" smtClean="0">
              <a:solidFill>
                <a:schemeClr val="bg1"/>
              </a:solidFill>
              <a:latin typeface="Verdana" pitchFamily="34" charset="0"/>
            </a:endParaRPr>
          </a:p>
          <a:p>
            <a:pPr algn="ctr" eaLnBrk="0" hangingPunct="0"/>
            <a:endParaRPr lang="en-US" sz="36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32516" name="Oval 4"/>
          <p:cNvSpPr>
            <a:spLocks noChangeArrowheads="1"/>
          </p:cNvSpPr>
          <p:nvPr/>
        </p:nvSpPr>
        <p:spPr bwMode="auto">
          <a:xfrm>
            <a:off x="0" y="4267200"/>
            <a:ext cx="2819400" cy="2209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vi-VN" sz="2400" dirty="0" smtClean="0">
                <a:latin typeface="Verdana" pitchFamily="34" charset="0"/>
              </a:rPr>
              <a:t>TPL CÓ QUYỀN XÁC MINH KHI CÓ YÊU CẦU  </a:t>
            </a:r>
            <a:endParaRPr lang="en-US" sz="2400" dirty="0">
              <a:latin typeface="Verdana" pitchFamily="34" charset="0"/>
            </a:endParaRPr>
          </a:p>
        </p:txBody>
      </p:sp>
      <p:cxnSp>
        <p:nvCxnSpPr>
          <p:cNvPr id="832518" name="AutoShape 6"/>
          <p:cNvCxnSpPr>
            <a:cxnSpLocks noChangeShapeType="1"/>
            <a:stCxn id="832515" idx="2"/>
            <a:endCxn id="832516" idx="0"/>
          </p:cNvCxnSpPr>
          <p:nvPr/>
        </p:nvCxnSpPr>
        <p:spPr bwMode="auto">
          <a:xfrm rot="5400000">
            <a:off x="1736555" y="3102145"/>
            <a:ext cx="838200" cy="149191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832519" name="AutoShape 7"/>
          <p:cNvCxnSpPr>
            <a:cxnSpLocks noChangeShapeType="1"/>
            <a:stCxn id="832515" idx="2"/>
          </p:cNvCxnSpPr>
          <p:nvPr/>
        </p:nvCxnSpPr>
        <p:spPr bwMode="auto">
          <a:xfrm rot="16200000" flipH="1">
            <a:off x="4803605" y="1527005"/>
            <a:ext cx="762000" cy="456599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14" name="Oval 4"/>
          <p:cNvSpPr>
            <a:spLocks noChangeArrowheads="1"/>
          </p:cNvSpPr>
          <p:nvPr/>
        </p:nvSpPr>
        <p:spPr bwMode="auto">
          <a:xfrm>
            <a:off x="3048000" y="4343400"/>
            <a:ext cx="2819400" cy="2209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vi-VN" sz="2400" dirty="0" smtClean="0">
                <a:latin typeface="Verdana" pitchFamily="34" charset="0"/>
              </a:rPr>
              <a:t>TPL CÓ QUYỀN XÁC MINH TRÊN ĐỊA BÀN CẤP TỈNH </a:t>
            </a:r>
            <a:endParaRPr lang="en-US" sz="2400" dirty="0">
              <a:latin typeface="Verdana" pitchFamily="34" charset="0"/>
            </a:endParaRPr>
          </a:p>
        </p:txBody>
      </p:sp>
      <p:sp>
        <p:nvSpPr>
          <p:cNvPr id="15" name="Oval 4"/>
          <p:cNvSpPr>
            <a:spLocks noChangeArrowheads="1"/>
          </p:cNvSpPr>
          <p:nvPr/>
        </p:nvSpPr>
        <p:spPr bwMode="auto">
          <a:xfrm>
            <a:off x="6096000" y="4419600"/>
            <a:ext cx="2819400" cy="2209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vi-VN" dirty="0" smtClean="0">
                <a:latin typeface="Verdana" pitchFamily="34" charset="0"/>
              </a:rPr>
              <a:t>TPL CÓ QUYỀN XÁC MINH NGOÀI ĐỊA BÀN NẾU ĐS CÓ TS Ở NƠI KHÁC </a:t>
            </a:r>
            <a:endParaRPr lang="en-US" dirty="0">
              <a:latin typeface="Verdana" pitchFamily="34" charset="0"/>
            </a:endParaRPr>
          </a:p>
        </p:txBody>
      </p:sp>
      <p:cxnSp>
        <p:nvCxnSpPr>
          <p:cNvPr id="17" name="Straight Connector 16"/>
          <p:cNvCxnSpPr>
            <a:stCxn id="832515" idx="1"/>
          </p:cNvCxnSpPr>
          <p:nvPr/>
        </p:nvCxnSpPr>
        <p:spPr>
          <a:xfrm>
            <a:off x="6242390" y="3429000"/>
            <a:ext cx="601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14" idx="0"/>
          </p:cNvCxnSpPr>
          <p:nvPr/>
        </p:nvCxnSpPr>
        <p:spPr>
          <a:xfrm flipH="1">
            <a:off x="4457700" y="3810000"/>
            <a:ext cx="381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ChangeArrowheads="1"/>
          </p:cNvSpPr>
          <p:nvPr/>
        </p:nvSpPr>
        <p:spPr bwMode="auto">
          <a:xfrm>
            <a:off x="533400" y="304800"/>
            <a:ext cx="8229600" cy="1219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3200" dirty="0" smtClean="0">
                <a:latin typeface="Verdana" pitchFamily="34" charset="0"/>
              </a:rPr>
              <a:t>1.NH</a:t>
            </a:r>
            <a:r>
              <a:rPr lang="vi-VN" sz="3200" dirty="0" smtClean="0">
                <a:latin typeface="Verdana" pitchFamily="34" charset="0"/>
              </a:rPr>
              <a:t>ỮNG</a:t>
            </a:r>
            <a:r>
              <a:rPr lang="en-US" sz="3200" dirty="0" smtClean="0">
                <a:latin typeface="Verdana" pitchFamily="34" charset="0"/>
              </a:rPr>
              <a:t> QUY </a:t>
            </a:r>
            <a:r>
              <a:rPr lang="vi-VN" sz="3200" dirty="0" smtClean="0"/>
              <a:t>Đ</a:t>
            </a:r>
            <a:r>
              <a:rPr lang="vi-VN" sz="3200" dirty="0" smtClean="0">
                <a:latin typeface="Verdana" pitchFamily="34" charset="0"/>
              </a:rPr>
              <a:t>ỊNH</a:t>
            </a:r>
            <a:r>
              <a:rPr lang="en-US" sz="3200" dirty="0" smtClean="0">
                <a:latin typeface="Verdana" pitchFamily="34" charset="0"/>
              </a:rPr>
              <a:t> CHUNG</a:t>
            </a:r>
            <a:endParaRPr lang="en-US" sz="3200" dirty="0">
              <a:latin typeface="Verdana" pitchFamily="34" charset="0"/>
            </a:endParaRPr>
          </a:p>
        </p:txBody>
      </p:sp>
      <p:sp>
        <p:nvSpPr>
          <p:cNvPr id="832515" name="AutoShape 3"/>
          <p:cNvSpPr>
            <a:spLocks noChangeArrowheads="1"/>
          </p:cNvSpPr>
          <p:nvPr/>
        </p:nvSpPr>
        <p:spPr bwMode="auto">
          <a:xfrm>
            <a:off x="838200" y="1828800"/>
            <a:ext cx="7467600" cy="1600200"/>
          </a:xfrm>
          <a:prstGeom prst="hexagon">
            <a:avLst>
              <a:gd name="adj" fmla="val 128947"/>
              <a:gd name="vf" fmla="val 11547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vi-VN" sz="2800" dirty="0" smtClean="0">
                <a:solidFill>
                  <a:schemeClr val="bg1"/>
                </a:solidFill>
                <a:latin typeface="Verdana" pitchFamily="34" charset="0"/>
              </a:rPr>
              <a:t>1.3THỎA THUẬN VỀ XÁC MINH </a:t>
            </a:r>
            <a:endParaRPr lang="en-US" sz="36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32516" name="Oval 4"/>
          <p:cNvSpPr>
            <a:spLocks noChangeArrowheads="1"/>
          </p:cNvSpPr>
          <p:nvPr/>
        </p:nvSpPr>
        <p:spPr bwMode="auto">
          <a:xfrm>
            <a:off x="0" y="4267200"/>
            <a:ext cx="2819400" cy="2209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vi-VN" sz="2000" dirty="0" smtClean="0">
                <a:latin typeface="Verdana" pitchFamily="34" charset="0"/>
              </a:rPr>
              <a:t>ĐƯƠNG SỰ CÓ QUYỀN THỎA THUẬN VỀ XÁC MINH ĐiỀU KiỆN VỚI VP TPL   </a:t>
            </a:r>
            <a:endParaRPr lang="en-US" sz="2000" dirty="0">
              <a:latin typeface="Verdana" pitchFamily="34" charset="0"/>
            </a:endParaRPr>
          </a:p>
        </p:txBody>
      </p:sp>
      <p:cxnSp>
        <p:nvCxnSpPr>
          <p:cNvPr id="832518" name="AutoShape 6"/>
          <p:cNvCxnSpPr>
            <a:cxnSpLocks noChangeShapeType="1"/>
            <a:stCxn id="832515" idx="2"/>
            <a:endCxn id="832516" idx="0"/>
          </p:cNvCxnSpPr>
          <p:nvPr/>
        </p:nvCxnSpPr>
        <p:spPr bwMode="auto">
          <a:xfrm rot="5400000">
            <a:off x="1736555" y="3102145"/>
            <a:ext cx="838200" cy="149191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832519" name="AutoShape 7"/>
          <p:cNvCxnSpPr>
            <a:cxnSpLocks noChangeShapeType="1"/>
            <a:stCxn id="832515" idx="2"/>
          </p:cNvCxnSpPr>
          <p:nvPr/>
        </p:nvCxnSpPr>
        <p:spPr bwMode="auto">
          <a:xfrm rot="16200000" flipH="1">
            <a:off x="4803605" y="1527005"/>
            <a:ext cx="762000" cy="456599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14" name="Oval 4"/>
          <p:cNvSpPr>
            <a:spLocks noChangeArrowheads="1"/>
          </p:cNvSpPr>
          <p:nvPr/>
        </p:nvSpPr>
        <p:spPr bwMode="auto">
          <a:xfrm>
            <a:off x="3048000" y="4343400"/>
            <a:ext cx="2819400" cy="2209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vi-VN" sz="2000" dirty="0" smtClean="0">
                <a:latin typeface="Verdana" pitchFamily="34" charset="0"/>
              </a:rPr>
              <a:t>THỎA THUẬN PHẢI KÝ KẾT BẰNG HỢP </a:t>
            </a:r>
            <a:r>
              <a:rPr lang="en-US" sz="2000" dirty="0" smtClean="0">
                <a:latin typeface="Verdana" pitchFamily="34" charset="0"/>
              </a:rPr>
              <a:t>ĐỒNG</a:t>
            </a:r>
            <a:r>
              <a:rPr lang="vi-VN" sz="2000" dirty="0" smtClean="0">
                <a:latin typeface="Verdana" pitchFamily="34" charset="0"/>
              </a:rPr>
              <a:t> DỊCH VỤ  </a:t>
            </a:r>
            <a:endParaRPr lang="en-US" sz="2000" dirty="0">
              <a:latin typeface="Verdana" pitchFamily="34" charset="0"/>
            </a:endParaRPr>
          </a:p>
        </p:txBody>
      </p:sp>
      <p:sp>
        <p:nvSpPr>
          <p:cNvPr id="15" name="Oval 4"/>
          <p:cNvSpPr>
            <a:spLocks noChangeArrowheads="1"/>
          </p:cNvSpPr>
          <p:nvPr/>
        </p:nvSpPr>
        <p:spPr bwMode="auto">
          <a:xfrm>
            <a:off x="6096000" y="4419600"/>
            <a:ext cx="2819400" cy="2209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vi-VN" sz="2000" dirty="0" smtClean="0">
                <a:latin typeface="Verdana" pitchFamily="34" charset="0"/>
              </a:rPr>
              <a:t>MẪU HỢP ĐỒNG DỊCH VỤ  </a:t>
            </a:r>
            <a:endParaRPr lang="en-US" sz="2000" dirty="0">
              <a:latin typeface="Verdana" pitchFamily="34" charset="0"/>
            </a:endParaRPr>
          </a:p>
        </p:txBody>
      </p:sp>
      <p:cxnSp>
        <p:nvCxnSpPr>
          <p:cNvPr id="17" name="Straight Connector 16"/>
          <p:cNvCxnSpPr>
            <a:stCxn id="832515" idx="1"/>
          </p:cNvCxnSpPr>
          <p:nvPr/>
        </p:nvCxnSpPr>
        <p:spPr>
          <a:xfrm>
            <a:off x="6242390" y="3429000"/>
            <a:ext cx="601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14" idx="0"/>
          </p:cNvCxnSpPr>
          <p:nvPr/>
        </p:nvCxnSpPr>
        <p:spPr>
          <a:xfrm>
            <a:off x="4419600" y="3810000"/>
            <a:ext cx="381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538" name="Rectangle 2"/>
          <p:cNvSpPr>
            <a:spLocks noChangeArrowheads="1"/>
          </p:cNvSpPr>
          <p:nvPr/>
        </p:nvSpPr>
        <p:spPr bwMode="auto">
          <a:xfrm>
            <a:off x="533400" y="457200"/>
            <a:ext cx="8153400" cy="914400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vi-VN" sz="3600" dirty="0" smtClean="0">
                <a:latin typeface="Verdana" pitchFamily="34" charset="0"/>
              </a:rPr>
              <a:t>1.4 </a:t>
            </a:r>
            <a:r>
              <a:rPr lang="en-US" sz="3600" dirty="0" smtClean="0">
                <a:latin typeface="Verdana" pitchFamily="34" charset="0"/>
              </a:rPr>
              <a:t>NGUYÊN </a:t>
            </a:r>
            <a:r>
              <a:rPr lang="en-US" sz="3600" dirty="0">
                <a:latin typeface="Verdana" pitchFamily="34" charset="0"/>
              </a:rPr>
              <a:t>TẮC XÁC MINH</a:t>
            </a:r>
          </a:p>
        </p:txBody>
      </p:sp>
      <p:sp>
        <p:nvSpPr>
          <p:cNvPr id="833539" name="AutoShape 3"/>
          <p:cNvSpPr>
            <a:spLocks noChangeArrowheads="1"/>
          </p:cNvSpPr>
          <p:nvPr/>
        </p:nvSpPr>
        <p:spPr bwMode="auto">
          <a:xfrm>
            <a:off x="1371600" y="2590800"/>
            <a:ext cx="2514600" cy="3200400"/>
          </a:xfrm>
          <a:prstGeom prst="roundRect">
            <a:avLst>
              <a:gd name="adj" fmla="val 16667"/>
            </a:avLst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vi-VN" sz="3600" dirty="0" smtClean="0">
                <a:solidFill>
                  <a:schemeClr val="bg1"/>
                </a:solidFill>
                <a:latin typeface="Verdana" pitchFamily="34" charset="0"/>
              </a:rPr>
              <a:t>PHẢI TRỰC TiẾP </a:t>
            </a:r>
            <a:endParaRPr lang="en-US" sz="36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33540" name="AutoShape 4"/>
          <p:cNvSpPr>
            <a:spLocks noChangeArrowheads="1"/>
          </p:cNvSpPr>
          <p:nvPr/>
        </p:nvSpPr>
        <p:spPr bwMode="auto">
          <a:xfrm>
            <a:off x="5410200" y="2590800"/>
            <a:ext cx="2514600" cy="3200400"/>
          </a:xfrm>
          <a:prstGeom prst="roundRect">
            <a:avLst>
              <a:gd name="adj" fmla="val 16667"/>
            </a:avLst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vi-VN" sz="3600" dirty="0" smtClean="0">
                <a:solidFill>
                  <a:schemeClr val="bg1"/>
                </a:solidFill>
                <a:latin typeface="Verdana" pitchFamily="34" charset="0"/>
              </a:rPr>
              <a:t>PHẢI CHẶT CHẼ VÀ  ĐẦY ĐỦ </a:t>
            </a:r>
            <a:endParaRPr lang="en-US" sz="36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33541" name="AutoShape 5"/>
          <p:cNvSpPr>
            <a:spLocks noChangeArrowheads="1"/>
          </p:cNvSpPr>
          <p:nvPr/>
        </p:nvSpPr>
        <p:spPr bwMode="auto">
          <a:xfrm>
            <a:off x="2057400" y="2057400"/>
            <a:ext cx="9906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3542" name="AutoShape 6"/>
          <p:cNvSpPr>
            <a:spLocks noChangeArrowheads="1"/>
          </p:cNvSpPr>
          <p:nvPr/>
        </p:nvSpPr>
        <p:spPr bwMode="auto">
          <a:xfrm>
            <a:off x="6019800" y="2036763"/>
            <a:ext cx="9906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AutoShape 2"/>
          <p:cNvSpPr>
            <a:spLocks noChangeArrowheads="1"/>
          </p:cNvSpPr>
          <p:nvPr/>
        </p:nvSpPr>
        <p:spPr bwMode="auto">
          <a:xfrm>
            <a:off x="609600" y="228600"/>
            <a:ext cx="7848600" cy="1066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en-US" sz="3600" dirty="0">
                <a:latin typeface="Verdana" pitchFamily="34" charset="0"/>
              </a:rPr>
              <a:t>2. N</a:t>
            </a:r>
            <a:r>
              <a:rPr lang="vi-VN" sz="3600" dirty="0">
                <a:latin typeface="Verdana" pitchFamily="34" charset="0"/>
              </a:rPr>
              <a:t>Ộ</a:t>
            </a:r>
            <a:r>
              <a:rPr lang="en-US" sz="3600" dirty="0">
                <a:latin typeface="Verdana" pitchFamily="34" charset="0"/>
              </a:rPr>
              <a:t>I DUNG, TH</a:t>
            </a:r>
            <a:r>
              <a:rPr lang="vi-VN" sz="3600" dirty="0">
                <a:latin typeface="Verdana" pitchFamily="34" charset="0"/>
              </a:rPr>
              <a:t>Ủ</a:t>
            </a:r>
            <a:r>
              <a:rPr lang="en-US" sz="3600" dirty="0">
                <a:latin typeface="Verdana" pitchFamily="34" charset="0"/>
              </a:rPr>
              <a:t> T</a:t>
            </a:r>
            <a:r>
              <a:rPr lang="vi-VN" sz="3600" dirty="0">
                <a:latin typeface="Verdana" pitchFamily="34" charset="0"/>
              </a:rPr>
              <a:t>ỤC</a:t>
            </a:r>
            <a:r>
              <a:rPr lang="en-US" sz="3600" dirty="0">
                <a:latin typeface="Verdana" pitchFamily="34" charset="0"/>
              </a:rPr>
              <a:t> X</a:t>
            </a:r>
            <a:r>
              <a:rPr lang="vi-VN" sz="3600" dirty="0">
                <a:latin typeface="Verdana" pitchFamily="34" charset="0"/>
              </a:rPr>
              <a:t>ÁC</a:t>
            </a:r>
            <a:r>
              <a:rPr lang="en-US" sz="3600" dirty="0">
                <a:latin typeface="Verdana" pitchFamily="34" charset="0"/>
              </a:rPr>
              <a:t> MINH</a:t>
            </a:r>
            <a:endParaRPr lang="vi-VN" sz="3600" dirty="0">
              <a:latin typeface="Verdana" pitchFamily="34" charset="0"/>
            </a:endParaRPr>
          </a:p>
        </p:txBody>
      </p:sp>
      <p:sp>
        <p:nvSpPr>
          <p:cNvPr id="834563" name="AutoShape 3"/>
          <p:cNvSpPr>
            <a:spLocks noChangeArrowheads="1"/>
          </p:cNvSpPr>
          <p:nvPr/>
        </p:nvSpPr>
        <p:spPr bwMode="auto">
          <a:xfrm>
            <a:off x="1219200" y="2819400"/>
            <a:ext cx="2819400" cy="3657600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2.1. XÁC MINH ĐIỀU KIỆN THI HÀNH ÁN</a:t>
            </a:r>
          </a:p>
        </p:txBody>
      </p:sp>
      <p:sp>
        <p:nvSpPr>
          <p:cNvPr id="834564" name="AutoShape 4"/>
          <p:cNvSpPr>
            <a:spLocks noChangeArrowheads="1"/>
          </p:cNvSpPr>
          <p:nvPr/>
        </p:nvSpPr>
        <p:spPr bwMode="auto">
          <a:xfrm>
            <a:off x="4876800" y="2819400"/>
            <a:ext cx="2819400" cy="3657600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2.2. XÁC MINH ĐIỀU KIỆN TỔ CHỨC CƯỠNG CHẾ THI HÀNH ÁN</a:t>
            </a:r>
          </a:p>
        </p:txBody>
      </p:sp>
      <p:sp>
        <p:nvSpPr>
          <p:cNvPr id="834565" name="AutoShape 5"/>
          <p:cNvSpPr>
            <a:spLocks noChangeArrowheads="1"/>
          </p:cNvSpPr>
          <p:nvPr/>
        </p:nvSpPr>
        <p:spPr bwMode="auto">
          <a:xfrm>
            <a:off x="2362200" y="2286000"/>
            <a:ext cx="6858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4566" name="AutoShape 6"/>
          <p:cNvSpPr>
            <a:spLocks noChangeArrowheads="1"/>
          </p:cNvSpPr>
          <p:nvPr/>
        </p:nvSpPr>
        <p:spPr bwMode="auto">
          <a:xfrm>
            <a:off x="5943600" y="2286000"/>
            <a:ext cx="6858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586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latin typeface="Verdana" pitchFamily="34" charset="0"/>
              </a:rPr>
              <a:t>2.1. XÁC MINH ĐIỀU KIỆN THI HÀNH ÁN</a:t>
            </a:r>
          </a:p>
        </p:txBody>
      </p:sp>
      <p:sp>
        <p:nvSpPr>
          <p:cNvPr id="835587" name="AutoShape 3"/>
          <p:cNvSpPr>
            <a:spLocks noChangeArrowheads="1"/>
          </p:cNvSpPr>
          <p:nvPr/>
        </p:nvSpPr>
        <p:spPr bwMode="auto">
          <a:xfrm>
            <a:off x="3576638" y="2379663"/>
            <a:ext cx="1905000" cy="371633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XÁC MINH TÀI SẢN</a:t>
            </a:r>
          </a:p>
        </p:txBody>
      </p:sp>
      <p:sp>
        <p:nvSpPr>
          <p:cNvPr id="835588" name="AutoShape 4"/>
          <p:cNvSpPr>
            <a:spLocks noChangeArrowheads="1"/>
          </p:cNvSpPr>
          <p:nvPr/>
        </p:nvSpPr>
        <p:spPr bwMode="auto">
          <a:xfrm>
            <a:off x="5867400" y="2362200"/>
            <a:ext cx="1905000" cy="3716338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XÁC MINH CÁC VẤN ĐỀ KHÁC</a:t>
            </a:r>
          </a:p>
        </p:txBody>
      </p:sp>
      <p:sp>
        <p:nvSpPr>
          <p:cNvPr id="835589" name="AutoShape 5"/>
          <p:cNvSpPr>
            <a:spLocks noChangeArrowheads="1"/>
          </p:cNvSpPr>
          <p:nvPr/>
        </p:nvSpPr>
        <p:spPr bwMode="auto">
          <a:xfrm>
            <a:off x="4033838" y="1998663"/>
            <a:ext cx="9906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5590" name="AutoShape 6"/>
          <p:cNvSpPr>
            <a:spLocks noChangeArrowheads="1"/>
          </p:cNvSpPr>
          <p:nvPr/>
        </p:nvSpPr>
        <p:spPr bwMode="auto">
          <a:xfrm>
            <a:off x="6330950" y="1981200"/>
            <a:ext cx="9906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5591" name="AutoShape 7"/>
          <p:cNvSpPr>
            <a:spLocks noChangeArrowheads="1"/>
          </p:cNvSpPr>
          <p:nvPr/>
        </p:nvSpPr>
        <p:spPr bwMode="auto">
          <a:xfrm>
            <a:off x="1066800" y="2362200"/>
            <a:ext cx="2133600" cy="3716338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 dirty="0">
                <a:solidFill>
                  <a:schemeClr val="bg1"/>
                </a:solidFill>
                <a:latin typeface="Verdana" pitchFamily="34" charset="0"/>
              </a:rPr>
              <a:t>THỜI ĐIỂM TIẾN </a:t>
            </a:r>
            <a:r>
              <a:rPr lang="en-US" sz="3200" dirty="0" smtClean="0">
                <a:solidFill>
                  <a:schemeClr val="bg1"/>
                </a:solidFill>
                <a:latin typeface="Verdana" pitchFamily="34" charset="0"/>
              </a:rPr>
              <a:t>HÀNH </a:t>
            </a:r>
            <a:r>
              <a:rPr lang="en-US" sz="3200" dirty="0">
                <a:solidFill>
                  <a:schemeClr val="bg1"/>
                </a:solidFill>
                <a:latin typeface="Verdana" pitchFamily="34" charset="0"/>
              </a:rPr>
              <a:t>XÁC MINH</a:t>
            </a:r>
          </a:p>
        </p:txBody>
      </p:sp>
      <p:sp>
        <p:nvSpPr>
          <p:cNvPr id="835592" name="AutoShape 8"/>
          <p:cNvSpPr>
            <a:spLocks noChangeArrowheads="1"/>
          </p:cNvSpPr>
          <p:nvPr/>
        </p:nvSpPr>
        <p:spPr bwMode="auto">
          <a:xfrm>
            <a:off x="1752600" y="1981200"/>
            <a:ext cx="9906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10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latin typeface="Verdana" pitchFamily="34" charset="0"/>
              </a:rPr>
              <a:t>THỜI ĐIỂM TIẾN HÀNH XÁC MINH</a:t>
            </a:r>
          </a:p>
        </p:txBody>
      </p:sp>
      <p:sp>
        <p:nvSpPr>
          <p:cNvPr id="836611" name="AutoShape 3"/>
          <p:cNvSpPr>
            <a:spLocks noChangeArrowheads="1"/>
          </p:cNvSpPr>
          <p:nvPr/>
        </p:nvSpPr>
        <p:spPr bwMode="auto">
          <a:xfrm>
            <a:off x="1066800" y="2819400"/>
            <a:ext cx="7010400" cy="22098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 dirty="0">
                <a:latin typeface="Verdana" pitchFamily="34" charset="0"/>
              </a:rPr>
              <a:t>SAU KHI </a:t>
            </a:r>
            <a:r>
              <a:rPr lang="vi-VN" sz="3200" dirty="0" smtClean="0">
                <a:latin typeface="Verdana" pitchFamily="34" charset="0"/>
              </a:rPr>
              <a:t>TPL</a:t>
            </a:r>
            <a:r>
              <a:rPr lang="en-US" sz="3200" dirty="0" smtClean="0">
                <a:latin typeface="Verdana" pitchFamily="34" charset="0"/>
              </a:rPr>
              <a:t> </a:t>
            </a:r>
            <a:r>
              <a:rPr lang="en-US" sz="3200" dirty="0">
                <a:latin typeface="Verdana" pitchFamily="34" charset="0"/>
              </a:rPr>
              <a:t>ĐƯỢC PHÂN CÔNG GIẢI QUYẾT VIỆC </a:t>
            </a:r>
            <a:r>
              <a:rPr lang="en-US" sz="3200" dirty="0" smtClean="0">
                <a:latin typeface="Verdana" pitchFamily="34" charset="0"/>
              </a:rPr>
              <a:t>THA</a:t>
            </a:r>
            <a:r>
              <a:rPr lang="vi-VN" sz="3200" dirty="0" smtClean="0">
                <a:latin typeface="Verdana" pitchFamily="34" charset="0"/>
              </a:rPr>
              <a:t> TRONG THỜI HẠN 10 NGÀY </a:t>
            </a:r>
            <a:endParaRPr lang="en-US" sz="3200" dirty="0"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634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dirty="0" smtClean="0">
                <a:latin typeface="Verdana" pitchFamily="34" charset="0"/>
              </a:rPr>
              <a:t> XÁC </a:t>
            </a:r>
            <a:r>
              <a:rPr lang="en-US" sz="3600" dirty="0">
                <a:latin typeface="Verdana" pitchFamily="34" charset="0"/>
              </a:rPr>
              <a:t>MINH TÀI SẢN</a:t>
            </a:r>
          </a:p>
        </p:txBody>
      </p:sp>
      <p:sp>
        <p:nvSpPr>
          <p:cNvPr id="837635" name="Oval 3"/>
          <p:cNvSpPr>
            <a:spLocks noChangeArrowheads="1"/>
          </p:cNvSpPr>
          <p:nvPr/>
        </p:nvSpPr>
        <p:spPr bwMode="auto">
          <a:xfrm>
            <a:off x="2362200" y="4657725"/>
            <a:ext cx="3200400" cy="2133600"/>
          </a:xfrm>
          <a:prstGeom prst="ellipse">
            <a:avLst/>
          </a:prstGeom>
          <a:gradFill rotWithShape="1">
            <a:gsLst>
              <a:gs pos="0">
                <a:srgbClr val="FFCCCC"/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latin typeface="Verdana" pitchFamily="34" charset="0"/>
              </a:rPr>
              <a:t>TÀI SẢN CHUNG</a:t>
            </a:r>
          </a:p>
        </p:txBody>
      </p:sp>
      <p:sp>
        <p:nvSpPr>
          <p:cNvPr id="837636" name="Oval 4"/>
          <p:cNvSpPr>
            <a:spLocks noChangeArrowheads="1"/>
          </p:cNvSpPr>
          <p:nvPr/>
        </p:nvSpPr>
        <p:spPr bwMode="auto">
          <a:xfrm>
            <a:off x="5791200" y="4657725"/>
            <a:ext cx="3200400" cy="2133600"/>
          </a:xfrm>
          <a:prstGeom prst="ellipse">
            <a:avLst/>
          </a:prstGeom>
          <a:gradFill rotWithShape="1">
            <a:gsLst>
              <a:gs pos="0">
                <a:srgbClr val="FFCCCC"/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latin typeface="Verdana" pitchFamily="34" charset="0"/>
              </a:rPr>
              <a:t>TÀI SẢN RIÊNG</a:t>
            </a:r>
          </a:p>
        </p:txBody>
      </p:sp>
      <p:sp>
        <p:nvSpPr>
          <p:cNvPr id="837637" name="AutoShape 5"/>
          <p:cNvSpPr>
            <a:spLocks noChangeArrowheads="1"/>
          </p:cNvSpPr>
          <p:nvPr/>
        </p:nvSpPr>
        <p:spPr bwMode="auto">
          <a:xfrm>
            <a:off x="381000" y="2066925"/>
            <a:ext cx="3352800" cy="2286000"/>
          </a:xfrm>
          <a:prstGeom prst="roundRect">
            <a:avLst>
              <a:gd name="adj" fmla="val 16667"/>
            </a:avLst>
          </a:prstGeom>
          <a:solidFill>
            <a:srgbClr val="3399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CÁCH THỨC CÓ THÔNG TIN VỀ TÀI SẢN </a:t>
            </a:r>
            <a:endParaRPr lang="vi-VN" sz="32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37638" name="AutoShape 6"/>
          <p:cNvSpPr>
            <a:spLocks noChangeArrowheads="1"/>
          </p:cNvSpPr>
          <p:nvPr/>
        </p:nvSpPr>
        <p:spPr bwMode="auto">
          <a:xfrm>
            <a:off x="4038600" y="2066925"/>
            <a:ext cx="3352800" cy="2286000"/>
          </a:xfrm>
          <a:prstGeom prst="roundRect">
            <a:avLst>
              <a:gd name="adj" fmla="val 16667"/>
            </a:avLst>
          </a:prstGeom>
          <a:solidFill>
            <a:srgbClr val="3399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CÁC LOẠI TÀI SẢN XÁC MINH</a:t>
            </a:r>
            <a:endParaRPr lang="vi-VN" sz="3200">
              <a:solidFill>
                <a:schemeClr val="bg1"/>
              </a:solidFill>
              <a:latin typeface="Verdana" pitchFamily="34" charset="0"/>
            </a:endParaRPr>
          </a:p>
        </p:txBody>
      </p:sp>
      <p:cxnSp>
        <p:nvCxnSpPr>
          <p:cNvPr id="837639" name="AutoShape 7"/>
          <p:cNvCxnSpPr>
            <a:cxnSpLocks noChangeShapeType="1"/>
            <a:stCxn id="837638" idx="2"/>
            <a:endCxn id="837635" idx="0"/>
          </p:cNvCxnSpPr>
          <p:nvPr/>
        </p:nvCxnSpPr>
        <p:spPr bwMode="auto">
          <a:xfrm rot="5400000">
            <a:off x="4686300" y="3629025"/>
            <a:ext cx="304800" cy="17526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837640" name="AutoShape 8"/>
          <p:cNvCxnSpPr>
            <a:cxnSpLocks noChangeShapeType="1"/>
            <a:stCxn id="837638" idx="2"/>
            <a:endCxn id="837636" idx="0"/>
          </p:cNvCxnSpPr>
          <p:nvPr/>
        </p:nvCxnSpPr>
        <p:spPr bwMode="auto">
          <a:xfrm rot="16200000" flipH="1">
            <a:off x="6400800" y="3667125"/>
            <a:ext cx="304800" cy="16764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837641" name="AutoShape 9"/>
          <p:cNvSpPr>
            <a:spLocks noChangeArrowheads="1"/>
          </p:cNvSpPr>
          <p:nvPr/>
        </p:nvSpPr>
        <p:spPr bwMode="auto">
          <a:xfrm>
            <a:off x="1676400" y="1676400"/>
            <a:ext cx="9144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7642" name="AutoShape 10"/>
          <p:cNvSpPr>
            <a:spLocks noChangeArrowheads="1"/>
          </p:cNvSpPr>
          <p:nvPr/>
        </p:nvSpPr>
        <p:spPr bwMode="auto">
          <a:xfrm>
            <a:off x="5257800" y="1676400"/>
            <a:ext cx="9144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658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solidFill>
                  <a:schemeClr val="bg1"/>
                </a:solidFill>
                <a:latin typeface="Verdana" pitchFamily="34" charset="0"/>
              </a:rPr>
              <a:t>CÁCH THỨC CÓ THÔNG TIN VỀ TÀI SẢN CỦA NGƯỜI PHẢI THA</a:t>
            </a:r>
          </a:p>
        </p:txBody>
      </p:sp>
      <p:sp>
        <p:nvSpPr>
          <p:cNvPr id="838659" name="AutoShape 3"/>
          <p:cNvSpPr>
            <a:spLocks noChangeArrowheads="1"/>
          </p:cNvSpPr>
          <p:nvPr/>
        </p:nvSpPr>
        <p:spPr bwMode="auto">
          <a:xfrm>
            <a:off x="609600" y="2667000"/>
            <a:ext cx="2286000" cy="37338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QUA BẢN ÁN</a:t>
            </a:r>
          </a:p>
        </p:txBody>
      </p:sp>
      <p:sp>
        <p:nvSpPr>
          <p:cNvPr id="838660" name="AutoShape 4"/>
          <p:cNvSpPr>
            <a:spLocks noChangeArrowheads="1"/>
          </p:cNvSpPr>
          <p:nvPr/>
        </p:nvSpPr>
        <p:spPr bwMode="auto">
          <a:xfrm>
            <a:off x="3429000" y="2667000"/>
            <a:ext cx="2286000" cy="37338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QUA NGƯỜI ĐƯỢC THA HOẶC NGƯỜI KHÁC</a:t>
            </a:r>
          </a:p>
        </p:txBody>
      </p:sp>
      <p:sp>
        <p:nvSpPr>
          <p:cNvPr id="838661" name="AutoShape 5"/>
          <p:cNvSpPr>
            <a:spLocks noChangeArrowheads="1"/>
          </p:cNvSpPr>
          <p:nvPr/>
        </p:nvSpPr>
        <p:spPr bwMode="auto">
          <a:xfrm>
            <a:off x="6324600" y="2667000"/>
            <a:ext cx="2286000" cy="37338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QUA NGƯỜI PHẢI THA</a:t>
            </a:r>
          </a:p>
        </p:txBody>
      </p:sp>
      <p:sp>
        <p:nvSpPr>
          <p:cNvPr id="838662" name="AutoShape 6"/>
          <p:cNvSpPr>
            <a:spLocks noChangeArrowheads="1"/>
          </p:cNvSpPr>
          <p:nvPr/>
        </p:nvSpPr>
        <p:spPr bwMode="auto">
          <a:xfrm>
            <a:off x="1447800" y="2209800"/>
            <a:ext cx="6858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8663" name="AutoShape 7"/>
          <p:cNvSpPr>
            <a:spLocks noChangeArrowheads="1"/>
          </p:cNvSpPr>
          <p:nvPr/>
        </p:nvSpPr>
        <p:spPr bwMode="auto">
          <a:xfrm>
            <a:off x="4267200" y="2209800"/>
            <a:ext cx="6858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8664" name="AutoShape 8"/>
          <p:cNvSpPr>
            <a:spLocks noChangeArrowheads="1"/>
          </p:cNvSpPr>
          <p:nvPr/>
        </p:nvSpPr>
        <p:spPr bwMode="auto">
          <a:xfrm>
            <a:off x="7162800" y="2209800"/>
            <a:ext cx="6858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82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latin typeface="Verdana" pitchFamily="34" charset="0"/>
              </a:rPr>
              <a:t>TÀI SẢN RIÊNG</a:t>
            </a:r>
          </a:p>
        </p:txBody>
      </p:sp>
      <p:sp>
        <p:nvSpPr>
          <p:cNvPr id="839683" name="AutoShape 3"/>
          <p:cNvSpPr>
            <a:spLocks noChangeArrowheads="1"/>
          </p:cNvSpPr>
          <p:nvPr/>
        </p:nvSpPr>
        <p:spPr bwMode="auto">
          <a:xfrm>
            <a:off x="381000" y="2743200"/>
            <a:ext cx="2590800" cy="2743200"/>
          </a:xfrm>
          <a:prstGeom prst="roundRect">
            <a:avLst>
              <a:gd name="adj" fmla="val 16667"/>
            </a:avLst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TÀI SẢN LÀ ĐỘNG SẢN</a:t>
            </a:r>
          </a:p>
        </p:txBody>
      </p:sp>
      <p:sp>
        <p:nvSpPr>
          <p:cNvPr id="839684" name="AutoShape 4"/>
          <p:cNvSpPr>
            <a:spLocks noChangeArrowheads="1"/>
          </p:cNvSpPr>
          <p:nvPr/>
        </p:nvSpPr>
        <p:spPr bwMode="auto">
          <a:xfrm>
            <a:off x="3276600" y="2743200"/>
            <a:ext cx="2590800" cy="2743200"/>
          </a:xfrm>
          <a:prstGeom prst="roundRect">
            <a:avLst>
              <a:gd name="adj" fmla="val 16667"/>
            </a:avLst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TÀI SẢN LÀ BẤT ĐỘNG SẢN</a:t>
            </a:r>
          </a:p>
        </p:txBody>
      </p:sp>
      <p:sp>
        <p:nvSpPr>
          <p:cNvPr id="839685" name="AutoShape 5"/>
          <p:cNvSpPr>
            <a:spLocks noChangeArrowheads="1"/>
          </p:cNvSpPr>
          <p:nvPr/>
        </p:nvSpPr>
        <p:spPr bwMode="auto">
          <a:xfrm>
            <a:off x="1219200" y="2209800"/>
            <a:ext cx="9906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9686" name="AutoShape 6"/>
          <p:cNvSpPr>
            <a:spLocks noChangeArrowheads="1"/>
          </p:cNvSpPr>
          <p:nvPr/>
        </p:nvSpPr>
        <p:spPr bwMode="auto">
          <a:xfrm>
            <a:off x="4114800" y="2209800"/>
            <a:ext cx="9906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9687" name="AutoShape 7"/>
          <p:cNvSpPr>
            <a:spLocks noChangeArrowheads="1"/>
          </p:cNvSpPr>
          <p:nvPr/>
        </p:nvSpPr>
        <p:spPr bwMode="auto">
          <a:xfrm>
            <a:off x="6172200" y="2743200"/>
            <a:ext cx="2590800" cy="2743200"/>
          </a:xfrm>
          <a:prstGeom prst="roundRect">
            <a:avLst>
              <a:gd name="adj" fmla="val 16667"/>
            </a:avLst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THU NHẬP HỢP PHÁP</a:t>
            </a:r>
          </a:p>
        </p:txBody>
      </p:sp>
      <p:sp>
        <p:nvSpPr>
          <p:cNvPr id="839688" name="AutoShape 8"/>
          <p:cNvSpPr>
            <a:spLocks noChangeArrowheads="1"/>
          </p:cNvSpPr>
          <p:nvPr/>
        </p:nvSpPr>
        <p:spPr bwMode="auto">
          <a:xfrm>
            <a:off x="7010400" y="2209800"/>
            <a:ext cx="9906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706" name="AutoShape 2"/>
          <p:cNvSpPr>
            <a:spLocks noChangeArrowheads="1"/>
          </p:cNvSpPr>
          <p:nvPr/>
        </p:nvSpPr>
        <p:spPr bwMode="auto">
          <a:xfrm>
            <a:off x="762000" y="2743200"/>
            <a:ext cx="1981200" cy="32766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CÓ ĐĂNG KÝ QUYỀN SỞ HỮU</a:t>
            </a:r>
          </a:p>
        </p:txBody>
      </p:sp>
      <p:sp>
        <p:nvSpPr>
          <p:cNvPr id="840707" name="AutoShape 3"/>
          <p:cNvSpPr>
            <a:spLocks noChangeArrowheads="1"/>
          </p:cNvSpPr>
          <p:nvPr/>
        </p:nvSpPr>
        <p:spPr bwMode="auto">
          <a:xfrm>
            <a:off x="3581400" y="2743200"/>
            <a:ext cx="1981200" cy="32766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KHÔNG ĐĂNG KÝ QUYỀN SỞ HỮU</a:t>
            </a:r>
          </a:p>
        </p:txBody>
      </p:sp>
      <p:sp>
        <p:nvSpPr>
          <p:cNvPr id="840708" name="Rectangle 4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latin typeface="Verdana" pitchFamily="34" charset="0"/>
              </a:rPr>
              <a:t>TÀI SẢN LÀ ĐỘNG SẢN</a:t>
            </a:r>
          </a:p>
        </p:txBody>
      </p:sp>
      <p:sp>
        <p:nvSpPr>
          <p:cNvPr id="840709" name="AutoShape 5"/>
          <p:cNvSpPr>
            <a:spLocks noChangeArrowheads="1"/>
          </p:cNvSpPr>
          <p:nvPr/>
        </p:nvSpPr>
        <p:spPr bwMode="auto">
          <a:xfrm>
            <a:off x="6477000" y="2743200"/>
            <a:ext cx="1981200" cy="32766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ĐANG DO NGƯỜI KHÁC GIỮ</a:t>
            </a:r>
          </a:p>
        </p:txBody>
      </p:sp>
      <p:sp>
        <p:nvSpPr>
          <p:cNvPr id="840710" name="AutoShape 6"/>
          <p:cNvSpPr>
            <a:spLocks noChangeArrowheads="1"/>
          </p:cNvSpPr>
          <p:nvPr/>
        </p:nvSpPr>
        <p:spPr bwMode="auto">
          <a:xfrm>
            <a:off x="1524000" y="2362200"/>
            <a:ext cx="6096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0711" name="AutoShape 7"/>
          <p:cNvSpPr>
            <a:spLocks noChangeArrowheads="1"/>
          </p:cNvSpPr>
          <p:nvPr/>
        </p:nvSpPr>
        <p:spPr bwMode="auto">
          <a:xfrm>
            <a:off x="4267200" y="2362200"/>
            <a:ext cx="6096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0712" name="AutoShape 8"/>
          <p:cNvSpPr>
            <a:spLocks noChangeArrowheads="1"/>
          </p:cNvSpPr>
          <p:nvPr/>
        </p:nvSpPr>
        <p:spPr bwMode="auto">
          <a:xfrm>
            <a:off x="7162800" y="2362200"/>
            <a:ext cx="6096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730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latin typeface="Verdana" pitchFamily="34" charset="0"/>
              </a:rPr>
              <a:t>TÀI SẢN KHÔNG ĐĂNG KÝ QUYỀN SỞ HỮU</a:t>
            </a:r>
          </a:p>
        </p:txBody>
      </p:sp>
      <p:sp>
        <p:nvSpPr>
          <p:cNvPr id="841731" name="AutoShape 3"/>
          <p:cNvSpPr>
            <a:spLocks noChangeArrowheads="1"/>
          </p:cNvSpPr>
          <p:nvPr/>
        </p:nvSpPr>
        <p:spPr bwMode="auto">
          <a:xfrm>
            <a:off x="3340100" y="2743200"/>
            <a:ext cx="2438400" cy="32766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ĐỊA ĐIỂM XÁC MINH</a:t>
            </a:r>
          </a:p>
        </p:txBody>
      </p:sp>
      <p:sp>
        <p:nvSpPr>
          <p:cNvPr id="841732" name="AutoShape 4"/>
          <p:cNvSpPr>
            <a:spLocks noChangeArrowheads="1"/>
          </p:cNvSpPr>
          <p:nvPr/>
        </p:nvSpPr>
        <p:spPr bwMode="auto">
          <a:xfrm>
            <a:off x="6235700" y="2743200"/>
            <a:ext cx="2438400" cy="32766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THỦ TỤC XÁC MINH</a:t>
            </a:r>
          </a:p>
        </p:txBody>
      </p:sp>
      <p:sp>
        <p:nvSpPr>
          <p:cNvPr id="841733" name="AutoShape 5"/>
          <p:cNvSpPr>
            <a:spLocks noChangeArrowheads="1"/>
          </p:cNvSpPr>
          <p:nvPr/>
        </p:nvSpPr>
        <p:spPr bwMode="auto">
          <a:xfrm>
            <a:off x="4160838" y="2362200"/>
            <a:ext cx="949325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1734" name="AutoShape 6"/>
          <p:cNvSpPr>
            <a:spLocks noChangeArrowheads="1"/>
          </p:cNvSpPr>
          <p:nvPr/>
        </p:nvSpPr>
        <p:spPr bwMode="auto">
          <a:xfrm>
            <a:off x="6980238" y="2362200"/>
            <a:ext cx="949325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1735" name="AutoShape 7"/>
          <p:cNvSpPr>
            <a:spLocks noChangeArrowheads="1"/>
          </p:cNvSpPr>
          <p:nvPr/>
        </p:nvSpPr>
        <p:spPr bwMode="auto">
          <a:xfrm>
            <a:off x="520700" y="2720975"/>
            <a:ext cx="2438400" cy="32766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CĂN CỨ ĐỂ XÁC ĐỊNH TÀI SẢN RIÊNG</a:t>
            </a:r>
          </a:p>
        </p:txBody>
      </p:sp>
      <p:sp>
        <p:nvSpPr>
          <p:cNvPr id="841736" name="AutoShape 8"/>
          <p:cNvSpPr>
            <a:spLocks noChangeArrowheads="1"/>
          </p:cNvSpPr>
          <p:nvPr/>
        </p:nvSpPr>
        <p:spPr bwMode="auto">
          <a:xfrm>
            <a:off x="1341438" y="2339975"/>
            <a:ext cx="949325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754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solidFill>
                  <a:schemeClr val="bg1"/>
                </a:solidFill>
                <a:latin typeface="Verdana" pitchFamily="34" charset="0"/>
              </a:rPr>
              <a:t>CĂN CỨ ĐỂ XÁC ĐỊNH TÀI SẢN RIÊNG</a:t>
            </a:r>
          </a:p>
        </p:txBody>
      </p:sp>
      <p:sp>
        <p:nvSpPr>
          <p:cNvPr id="842755" name="AutoShape 3"/>
          <p:cNvSpPr>
            <a:spLocks noChangeArrowheads="1"/>
          </p:cNvSpPr>
          <p:nvPr/>
        </p:nvSpPr>
        <p:spPr bwMode="auto">
          <a:xfrm>
            <a:off x="4800600" y="2133600"/>
            <a:ext cx="3962400" cy="1676400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ĐỐI VỚI NGƯỜI ĐÃ CÓ GIA ĐÌNH</a:t>
            </a:r>
            <a:endParaRPr lang="vi-VN" sz="3200">
              <a:latin typeface="Verdana" pitchFamily="34" charset="0"/>
            </a:endParaRPr>
          </a:p>
        </p:txBody>
      </p:sp>
      <p:sp>
        <p:nvSpPr>
          <p:cNvPr id="842756" name="AutoShape 4"/>
          <p:cNvSpPr>
            <a:spLocks noChangeArrowheads="1"/>
          </p:cNvSpPr>
          <p:nvPr/>
        </p:nvSpPr>
        <p:spPr bwMode="auto">
          <a:xfrm>
            <a:off x="533400" y="2133600"/>
            <a:ext cx="3962400" cy="1676400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ĐỐI VỚI NGƯỜI ĐỘC THÂN</a:t>
            </a:r>
            <a:endParaRPr lang="vi-VN" sz="3200">
              <a:latin typeface="Verdana" pitchFamily="34" charset="0"/>
            </a:endParaRPr>
          </a:p>
        </p:txBody>
      </p:sp>
      <p:sp>
        <p:nvSpPr>
          <p:cNvPr id="842757" name="Oval 5"/>
          <p:cNvSpPr>
            <a:spLocks noChangeArrowheads="1"/>
          </p:cNvSpPr>
          <p:nvPr/>
        </p:nvSpPr>
        <p:spPr bwMode="auto">
          <a:xfrm>
            <a:off x="990600" y="4267200"/>
            <a:ext cx="7239000" cy="2057400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CĂN CỨ VÀO ĐÂU ĐỂ BiẾT ĐÓ LÀ TÀI SẢN RIÊNG?</a:t>
            </a:r>
            <a:endParaRPr lang="vi-VN" sz="3200">
              <a:solidFill>
                <a:schemeClr val="bg1"/>
              </a:solidFill>
              <a:latin typeface="Verdana" pitchFamily="34" charset="0"/>
            </a:endParaRPr>
          </a:p>
        </p:txBody>
      </p:sp>
      <p:cxnSp>
        <p:nvCxnSpPr>
          <p:cNvPr id="842758" name="AutoShape 6"/>
          <p:cNvCxnSpPr>
            <a:cxnSpLocks noChangeShapeType="1"/>
            <a:stCxn id="842756" idx="2"/>
            <a:endCxn id="842757" idx="0"/>
          </p:cNvCxnSpPr>
          <p:nvPr/>
        </p:nvCxnSpPr>
        <p:spPr bwMode="auto">
          <a:xfrm rot="16200000" flipH="1">
            <a:off x="3333750" y="2990850"/>
            <a:ext cx="457200" cy="20955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842759" name="AutoShape 7"/>
          <p:cNvCxnSpPr>
            <a:cxnSpLocks noChangeShapeType="1"/>
            <a:stCxn id="842755" idx="2"/>
            <a:endCxn id="842757" idx="0"/>
          </p:cNvCxnSpPr>
          <p:nvPr/>
        </p:nvCxnSpPr>
        <p:spPr bwMode="auto">
          <a:xfrm rot="5400000">
            <a:off x="5467350" y="2952750"/>
            <a:ext cx="457200" cy="21717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778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solidFill>
                  <a:schemeClr val="bg1"/>
                </a:solidFill>
                <a:latin typeface="Verdana" pitchFamily="34" charset="0"/>
              </a:rPr>
              <a:t>ĐỊA ĐIỂM XÁC MINH</a:t>
            </a:r>
          </a:p>
        </p:txBody>
      </p:sp>
      <p:sp>
        <p:nvSpPr>
          <p:cNvPr id="843779" name="Oval 3"/>
          <p:cNvSpPr>
            <a:spLocks noChangeArrowheads="1"/>
          </p:cNvSpPr>
          <p:nvPr/>
        </p:nvSpPr>
        <p:spPr bwMode="auto">
          <a:xfrm>
            <a:off x="1447800" y="2590800"/>
            <a:ext cx="6248400" cy="3048000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TẠI NƠI CÓ TÀI SẢN CỦA NGƯỜI PHẢI THA</a:t>
            </a:r>
          </a:p>
        </p:txBody>
      </p:sp>
      <p:sp>
        <p:nvSpPr>
          <p:cNvPr id="843780" name="AutoShape 4"/>
          <p:cNvSpPr>
            <a:spLocks noChangeArrowheads="1"/>
          </p:cNvSpPr>
          <p:nvPr/>
        </p:nvSpPr>
        <p:spPr bwMode="auto">
          <a:xfrm>
            <a:off x="4114800" y="2133600"/>
            <a:ext cx="9906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802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solidFill>
                  <a:schemeClr val="bg1"/>
                </a:solidFill>
                <a:latin typeface="Verdana" pitchFamily="34" charset="0"/>
              </a:rPr>
              <a:t>THỦ TỤC XÁC MINH</a:t>
            </a:r>
          </a:p>
        </p:txBody>
      </p:sp>
      <p:sp>
        <p:nvSpPr>
          <p:cNvPr id="844803" name="AutoShape 3"/>
          <p:cNvSpPr>
            <a:spLocks noChangeArrowheads="1"/>
          </p:cNvSpPr>
          <p:nvPr/>
        </p:nvSpPr>
        <p:spPr bwMode="auto">
          <a:xfrm>
            <a:off x="457200" y="2022475"/>
            <a:ext cx="2438400" cy="3997325"/>
          </a:xfrm>
          <a:prstGeom prst="roundRect">
            <a:avLst>
              <a:gd name="adj" fmla="val 16667"/>
            </a:avLst>
          </a:prstGeom>
          <a:solidFill>
            <a:srgbClr val="8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NHỮNG NGƯỜI CÓ MẶT</a:t>
            </a:r>
          </a:p>
        </p:txBody>
      </p:sp>
      <p:sp>
        <p:nvSpPr>
          <p:cNvPr id="844804" name="AutoShape 4"/>
          <p:cNvSpPr>
            <a:spLocks noChangeArrowheads="1"/>
          </p:cNvSpPr>
          <p:nvPr/>
        </p:nvSpPr>
        <p:spPr bwMode="auto">
          <a:xfrm>
            <a:off x="5562600" y="2209800"/>
            <a:ext cx="2438400" cy="3997325"/>
          </a:xfrm>
          <a:prstGeom prst="roundRect">
            <a:avLst>
              <a:gd name="adj" fmla="val 16667"/>
            </a:avLst>
          </a:prstGeom>
          <a:solidFill>
            <a:srgbClr val="8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 dirty="0">
                <a:solidFill>
                  <a:schemeClr val="bg1"/>
                </a:solidFill>
                <a:latin typeface="Verdana" pitchFamily="34" charset="0"/>
              </a:rPr>
              <a:t>LẬP BIÊN BẢN XÁC MINH</a:t>
            </a:r>
          </a:p>
        </p:txBody>
      </p:sp>
      <p:sp>
        <p:nvSpPr>
          <p:cNvPr id="844805" name="AutoShape 5"/>
          <p:cNvSpPr>
            <a:spLocks noChangeArrowheads="1"/>
          </p:cNvSpPr>
          <p:nvPr/>
        </p:nvSpPr>
        <p:spPr bwMode="auto">
          <a:xfrm>
            <a:off x="1143000" y="1628775"/>
            <a:ext cx="1081088" cy="35242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4806" name="AutoShape 6"/>
          <p:cNvSpPr>
            <a:spLocks noChangeArrowheads="1"/>
          </p:cNvSpPr>
          <p:nvPr/>
        </p:nvSpPr>
        <p:spPr bwMode="auto">
          <a:xfrm>
            <a:off x="6324600" y="1600200"/>
            <a:ext cx="1081087" cy="35242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6" name="AutoShape 2"/>
          <p:cNvSpPr>
            <a:spLocks noChangeArrowheads="1"/>
          </p:cNvSpPr>
          <p:nvPr/>
        </p:nvSpPr>
        <p:spPr bwMode="auto">
          <a:xfrm>
            <a:off x="304800" y="2514600"/>
            <a:ext cx="2362200" cy="32766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800">
                <a:latin typeface="Verdana" pitchFamily="34" charset="0"/>
              </a:rPr>
              <a:t>ĐẠI DIỆN CHÍNH QUYỀN ĐỊA PHƯƠNG</a:t>
            </a:r>
          </a:p>
        </p:txBody>
      </p:sp>
      <p:sp>
        <p:nvSpPr>
          <p:cNvPr id="845827" name="AutoShape 3"/>
          <p:cNvSpPr>
            <a:spLocks noChangeArrowheads="1"/>
          </p:cNvSpPr>
          <p:nvPr/>
        </p:nvSpPr>
        <p:spPr bwMode="auto">
          <a:xfrm>
            <a:off x="3429000" y="2514600"/>
            <a:ext cx="2362200" cy="32766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800">
                <a:latin typeface="Verdana" pitchFamily="34" charset="0"/>
              </a:rPr>
              <a:t>NGƯỜI CÓ QUYỀN LỢI, NGHĨA VỤ LIÊN QUAN</a:t>
            </a:r>
          </a:p>
        </p:txBody>
      </p:sp>
      <p:sp>
        <p:nvSpPr>
          <p:cNvPr id="845828" name="AutoShape 4"/>
          <p:cNvSpPr>
            <a:spLocks noChangeArrowheads="1"/>
          </p:cNvSpPr>
          <p:nvPr/>
        </p:nvSpPr>
        <p:spPr bwMode="auto">
          <a:xfrm>
            <a:off x="6477000" y="2514600"/>
            <a:ext cx="2362200" cy="32766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800">
                <a:latin typeface="Verdana" pitchFamily="34" charset="0"/>
              </a:rPr>
              <a:t>NGƯỜI PHẢI THA</a:t>
            </a:r>
          </a:p>
        </p:txBody>
      </p:sp>
      <p:sp>
        <p:nvSpPr>
          <p:cNvPr id="845829" name="Rectangle 5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solidFill>
                  <a:schemeClr val="bg1"/>
                </a:solidFill>
                <a:latin typeface="Verdana" pitchFamily="34" charset="0"/>
              </a:rPr>
              <a:t>NHỮNG NGƯỜI THAM GIA</a:t>
            </a:r>
          </a:p>
        </p:txBody>
      </p:sp>
      <p:sp>
        <p:nvSpPr>
          <p:cNvPr id="845830" name="AutoShape 6"/>
          <p:cNvSpPr>
            <a:spLocks noChangeArrowheads="1"/>
          </p:cNvSpPr>
          <p:nvPr/>
        </p:nvSpPr>
        <p:spPr bwMode="auto">
          <a:xfrm>
            <a:off x="1066800" y="2133600"/>
            <a:ext cx="8382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5831" name="AutoShape 7"/>
          <p:cNvSpPr>
            <a:spLocks noChangeArrowheads="1"/>
          </p:cNvSpPr>
          <p:nvPr/>
        </p:nvSpPr>
        <p:spPr bwMode="auto">
          <a:xfrm>
            <a:off x="4191000" y="2098675"/>
            <a:ext cx="8382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5832" name="AutoShape 8"/>
          <p:cNvSpPr>
            <a:spLocks noChangeArrowheads="1"/>
          </p:cNvSpPr>
          <p:nvPr/>
        </p:nvSpPr>
        <p:spPr bwMode="auto">
          <a:xfrm>
            <a:off x="7239000" y="2133600"/>
            <a:ext cx="8382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50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latin typeface="Verdana" pitchFamily="34" charset="0"/>
              </a:rPr>
              <a:t>TÀI SẢN CÓ ĐĂNG KÝ QUYỀN SỞ HỮU</a:t>
            </a:r>
          </a:p>
        </p:txBody>
      </p:sp>
      <p:sp>
        <p:nvSpPr>
          <p:cNvPr id="846851" name="AutoShape 3"/>
          <p:cNvSpPr>
            <a:spLocks noChangeArrowheads="1"/>
          </p:cNvSpPr>
          <p:nvPr/>
        </p:nvSpPr>
        <p:spPr bwMode="auto">
          <a:xfrm>
            <a:off x="1219200" y="2743200"/>
            <a:ext cx="2743200" cy="32766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ĐỊA ĐIỂM XÁC MINH</a:t>
            </a:r>
          </a:p>
        </p:txBody>
      </p:sp>
      <p:sp>
        <p:nvSpPr>
          <p:cNvPr id="846852" name="AutoShape 4"/>
          <p:cNvSpPr>
            <a:spLocks noChangeArrowheads="1"/>
          </p:cNvSpPr>
          <p:nvPr/>
        </p:nvSpPr>
        <p:spPr bwMode="auto">
          <a:xfrm>
            <a:off x="5105400" y="2743200"/>
            <a:ext cx="2743200" cy="32766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THỦ TỤC XÁC MINH</a:t>
            </a:r>
          </a:p>
        </p:txBody>
      </p:sp>
      <p:sp>
        <p:nvSpPr>
          <p:cNvPr id="846853" name="AutoShape 5"/>
          <p:cNvSpPr>
            <a:spLocks noChangeArrowheads="1"/>
          </p:cNvSpPr>
          <p:nvPr/>
        </p:nvSpPr>
        <p:spPr bwMode="auto">
          <a:xfrm>
            <a:off x="2133600" y="2362200"/>
            <a:ext cx="1066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6854" name="AutoShape 6"/>
          <p:cNvSpPr>
            <a:spLocks noChangeArrowheads="1"/>
          </p:cNvSpPr>
          <p:nvPr/>
        </p:nvSpPr>
        <p:spPr bwMode="auto">
          <a:xfrm>
            <a:off x="5943600" y="2362200"/>
            <a:ext cx="1066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874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solidFill>
                  <a:schemeClr val="bg1"/>
                </a:solidFill>
                <a:latin typeface="Verdana" pitchFamily="34" charset="0"/>
              </a:rPr>
              <a:t>ĐỊA ĐIỂM XÁC MINH</a:t>
            </a:r>
          </a:p>
        </p:txBody>
      </p:sp>
      <p:sp>
        <p:nvSpPr>
          <p:cNvPr id="847875" name="Oval 3"/>
          <p:cNvSpPr>
            <a:spLocks noChangeArrowheads="1"/>
          </p:cNvSpPr>
          <p:nvPr/>
        </p:nvSpPr>
        <p:spPr bwMode="auto">
          <a:xfrm>
            <a:off x="1371600" y="2590800"/>
            <a:ext cx="6629400" cy="2971800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latin typeface="Verdana" pitchFamily="34" charset="0"/>
              </a:rPr>
              <a:t>TẠI CƠ QUAN ĐĂNG KÝ QUYỀN SỞ HỮU</a:t>
            </a:r>
            <a:endParaRPr lang="vi-VN" sz="3600"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898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solidFill>
                  <a:schemeClr val="bg1"/>
                </a:solidFill>
                <a:latin typeface="Verdana" pitchFamily="34" charset="0"/>
              </a:rPr>
              <a:t>THỦ TỤC XÁC MINH</a:t>
            </a:r>
          </a:p>
        </p:txBody>
      </p:sp>
      <p:sp>
        <p:nvSpPr>
          <p:cNvPr id="848899" name="AutoShape 3"/>
          <p:cNvSpPr>
            <a:spLocks noChangeArrowheads="1"/>
          </p:cNvSpPr>
          <p:nvPr/>
        </p:nvSpPr>
        <p:spPr bwMode="auto">
          <a:xfrm>
            <a:off x="304800" y="2514600"/>
            <a:ext cx="2362200" cy="3962400"/>
          </a:xfrm>
          <a:prstGeom prst="roundRect">
            <a:avLst>
              <a:gd name="adj" fmla="val 16667"/>
            </a:avLst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800">
                <a:solidFill>
                  <a:schemeClr val="bg1"/>
                </a:solidFill>
                <a:latin typeface="Verdana" pitchFamily="34" charset="0"/>
              </a:rPr>
              <a:t>GẶP NGƯỜI CÓ THẨM QUYỀN ĐỀ NGHỊ CUNG CẤP THÔNG TIN</a:t>
            </a:r>
          </a:p>
        </p:txBody>
      </p:sp>
      <p:sp>
        <p:nvSpPr>
          <p:cNvPr id="848900" name="AutoShape 4"/>
          <p:cNvSpPr>
            <a:spLocks noChangeArrowheads="1"/>
          </p:cNvSpPr>
          <p:nvPr/>
        </p:nvSpPr>
        <p:spPr bwMode="auto">
          <a:xfrm>
            <a:off x="3429000" y="2514600"/>
            <a:ext cx="2362200" cy="3962400"/>
          </a:xfrm>
          <a:prstGeom prst="roundRect">
            <a:avLst>
              <a:gd name="adj" fmla="val 16667"/>
            </a:avLst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800">
                <a:solidFill>
                  <a:schemeClr val="bg1"/>
                </a:solidFill>
                <a:latin typeface="Verdana" pitchFamily="34" charset="0"/>
              </a:rPr>
              <a:t>LẬP BIÊN BẢN GHI LẠI NỘI DUNG</a:t>
            </a:r>
          </a:p>
        </p:txBody>
      </p:sp>
      <p:sp>
        <p:nvSpPr>
          <p:cNvPr id="848901" name="AutoShape 5"/>
          <p:cNvSpPr>
            <a:spLocks noChangeArrowheads="1"/>
          </p:cNvSpPr>
          <p:nvPr/>
        </p:nvSpPr>
        <p:spPr bwMode="auto">
          <a:xfrm>
            <a:off x="6477000" y="2514600"/>
            <a:ext cx="2362200" cy="3962400"/>
          </a:xfrm>
          <a:prstGeom prst="roundRect">
            <a:avLst>
              <a:gd name="adj" fmla="val 16667"/>
            </a:avLst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800">
                <a:solidFill>
                  <a:schemeClr val="bg1"/>
                </a:solidFill>
                <a:latin typeface="Verdana" pitchFamily="34" charset="0"/>
              </a:rPr>
              <a:t>YÊU CẦU NGƯỜI CÓ THẨM QUYỀN KHÔNG CHO DỊCH CHUYỂN HOẶC KÊ BIÊN</a:t>
            </a:r>
          </a:p>
        </p:txBody>
      </p:sp>
      <p:sp>
        <p:nvSpPr>
          <p:cNvPr id="848902" name="AutoShape 6"/>
          <p:cNvSpPr>
            <a:spLocks noChangeArrowheads="1"/>
          </p:cNvSpPr>
          <p:nvPr/>
        </p:nvSpPr>
        <p:spPr bwMode="auto">
          <a:xfrm>
            <a:off x="1066800" y="2133600"/>
            <a:ext cx="8382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8903" name="AutoShape 7"/>
          <p:cNvSpPr>
            <a:spLocks noChangeArrowheads="1"/>
          </p:cNvSpPr>
          <p:nvPr/>
        </p:nvSpPr>
        <p:spPr bwMode="auto">
          <a:xfrm>
            <a:off x="7239000" y="2133600"/>
            <a:ext cx="8382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8904" name="AutoShape 8"/>
          <p:cNvSpPr>
            <a:spLocks noChangeArrowheads="1"/>
          </p:cNvSpPr>
          <p:nvPr/>
        </p:nvSpPr>
        <p:spPr bwMode="auto">
          <a:xfrm>
            <a:off x="4244975" y="2133600"/>
            <a:ext cx="8382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22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latin typeface="Verdana" pitchFamily="34" charset="0"/>
              </a:rPr>
              <a:t>TÀI SẢN ĐANG DO NGƯỜI KHÁC GiỮ</a:t>
            </a:r>
          </a:p>
        </p:txBody>
      </p:sp>
      <p:sp>
        <p:nvSpPr>
          <p:cNvPr id="849923" name="AutoShape 3"/>
          <p:cNvSpPr>
            <a:spLocks noChangeArrowheads="1"/>
          </p:cNvSpPr>
          <p:nvPr/>
        </p:nvSpPr>
        <p:spPr bwMode="auto">
          <a:xfrm>
            <a:off x="4876800" y="2057400"/>
            <a:ext cx="3886200" cy="1524000"/>
          </a:xfrm>
          <a:prstGeom prst="hexagon">
            <a:avLst>
              <a:gd name="adj" fmla="val 63750"/>
              <a:gd name="vf" fmla="val 11547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3600">
                <a:latin typeface="Verdana" pitchFamily="34" charset="0"/>
              </a:rPr>
              <a:t>NGƯỜI KHÁC</a:t>
            </a:r>
            <a:endParaRPr lang="vi-VN" sz="3600">
              <a:latin typeface="Verdana" pitchFamily="34" charset="0"/>
            </a:endParaRPr>
          </a:p>
        </p:txBody>
      </p:sp>
      <p:sp>
        <p:nvSpPr>
          <p:cNvPr id="849924" name="AutoShape 4"/>
          <p:cNvSpPr>
            <a:spLocks noChangeArrowheads="1"/>
          </p:cNvSpPr>
          <p:nvPr/>
        </p:nvSpPr>
        <p:spPr bwMode="auto">
          <a:xfrm>
            <a:off x="304800" y="2057400"/>
            <a:ext cx="3886200" cy="1524000"/>
          </a:xfrm>
          <a:prstGeom prst="hexagon">
            <a:avLst>
              <a:gd name="adj" fmla="val 63750"/>
              <a:gd name="vf" fmla="val 11547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3600">
                <a:latin typeface="Verdana" pitchFamily="34" charset="0"/>
              </a:rPr>
              <a:t>NGÂN HÀNG</a:t>
            </a:r>
            <a:endParaRPr lang="vi-VN" sz="3600">
              <a:latin typeface="Verdana" pitchFamily="34" charset="0"/>
            </a:endParaRPr>
          </a:p>
        </p:txBody>
      </p:sp>
      <p:sp>
        <p:nvSpPr>
          <p:cNvPr id="849925" name="Oval 5"/>
          <p:cNvSpPr>
            <a:spLocks noChangeArrowheads="1"/>
          </p:cNvSpPr>
          <p:nvPr/>
        </p:nvSpPr>
        <p:spPr bwMode="auto">
          <a:xfrm>
            <a:off x="1371600" y="4419600"/>
            <a:ext cx="6324600" cy="20574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latin typeface="Verdana" pitchFamily="34" charset="0"/>
              </a:rPr>
              <a:t>XÁC MINH TẠI NƠI PHÁT HIỆN RA TÀI SẢN</a:t>
            </a:r>
            <a:endParaRPr lang="vi-VN" sz="3600">
              <a:latin typeface="Verdana" pitchFamily="34" charset="0"/>
            </a:endParaRPr>
          </a:p>
        </p:txBody>
      </p:sp>
      <p:cxnSp>
        <p:nvCxnSpPr>
          <p:cNvPr id="849926" name="AutoShape 6"/>
          <p:cNvCxnSpPr>
            <a:cxnSpLocks noChangeShapeType="1"/>
            <a:stCxn id="849924" idx="2"/>
            <a:endCxn id="849925" idx="0"/>
          </p:cNvCxnSpPr>
          <p:nvPr/>
        </p:nvCxnSpPr>
        <p:spPr bwMode="auto">
          <a:xfrm rot="16200000" flipH="1">
            <a:off x="2971800" y="2857500"/>
            <a:ext cx="838200" cy="22860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849927" name="AutoShape 7"/>
          <p:cNvCxnSpPr>
            <a:cxnSpLocks noChangeShapeType="1"/>
            <a:stCxn id="849923" idx="2"/>
            <a:endCxn id="849925" idx="0"/>
          </p:cNvCxnSpPr>
          <p:nvPr/>
        </p:nvCxnSpPr>
        <p:spPr bwMode="auto">
          <a:xfrm rot="5400000">
            <a:off x="5257800" y="2857500"/>
            <a:ext cx="838200" cy="22860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946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solidFill>
                  <a:schemeClr val="bg1"/>
                </a:solidFill>
                <a:latin typeface="Verdana" pitchFamily="34" charset="0"/>
              </a:rPr>
              <a:t>TÀI SẢN LÀ BẤT ĐỘNG SẢN</a:t>
            </a:r>
          </a:p>
        </p:txBody>
      </p:sp>
      <p:sp>
        <p:nvSpPr>
          <p:cNvPr id="850947" name="AutoShape 3"/>
          <p:cNvSpPr>
            <a:spLocks noChangeArrowheads="1"/>
          </p:cNvSpPr>
          <p:nvPr/>
        </p:nvSpPr>
        <p:spPr bwMode="auto">
          <a:xfrm>
            <a:off x="1219200" y="1828800"/>
            <a:ext cx="3276600" cy="27432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CÓ ĐẦY ĐỦ CÁC LOẠI GiẤY TỜ HỢP PHÁP HOẶC HỢP LỆ</a:t>
            </a:r>
          </a:p>
        </p:txBody>
      </p:sp>
      <p:sp>
        <p:nvSpPr>
          <p:cNvPr id="850948" name="AutoShape 4"/>
          <p:cNvSpPr>
            <a:spLocks noChangeArrowheads="1"/>
          </p:cNvSpPr>
          <p:nvPr/>
        </p:nvSpPr>
        <p:spPr bwMode="auto">
          <a:xfrm>
            <a:off x="5105400" y="1828800"/>
            <a:ext cx="3276600" cy="27432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CHƯA CÓ ĐỦ GIẤY TỜ</a:t>
            </a:r>
          </a:p>
        </p:txBody>
      </p:sp>
      <p:sp>
        <p:nvSpPr>
          <p:cNvPr id="850949" name="AutoShape 5"/>
          <p:cNvSpPr>
            <a:spLocks noChangeArrowheads="1"/>
          </p:cNvSpPr>
          <p:nvPr/>
        </p:nvSpPr>
        <p:spPr bwMode="auto">
          <a:xfrm>
            <a:off x="2438400" y="1371600"/>
            <a:ext cx="9906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950" name="AutoShape 6"/>
          <p:cNvSpPr>
            <a:spLocks noChangeArrowheads="1"/>
          </p:cNvSpPr>
          <p:nvPr/>
        </p:nvSpPr>
        <p:spPr bwMode="auto">
          <a:xfrm>
            <a:off x="6324600" y="1398588"/>
            <a:ext cx="9906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951" name="Oval 7"/>
          <p:cNvSpPr>
            <a:spLocks noChangeArrowheads="1"/>
          </p:cNvSpPr>
          <p:nvPr/>
        </p:nvSpPr>
        <p:spPr bwMode="auto">
          <a:xfrm>
            <a:off x="1600200" y="4953000"/>
            <a:ext cx="6477000" cy="1905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XÁC MINH TẠI ĐÂU? CÁCH THỨC LÀM ViỆC</a:t>
            </a:r>
            <a:endParaRPr lang="vi-VN" sz="3200">
              <a:latin typeface="Verdana" pitchFamily="34" charset="0"/>
            </a:endParaRPr>
          </a:p>
        </p:txBody>
      </p:sp>
      <p:cxnSp>
        <p:nvCxnSpPr>
          <p:cNvPr id="850952" name="AutoShape 8"/>
          <p:cNvCxnSpPr>
            <a:cxnSpLocks noChangeShapeType="1"/>
            <a:stCxn id="850947" idx="2"/>
            <a:endCxn id="850951" idx="0"/>
          </p:cNvCxnSpPr>
          <p:nvPr/>
        </p:nvCxnSpPr>
        <p:spPr bwMode="auto">
          <a:xfrm rot="16200000" flipH="1">
            <a:off x="3657600" y="3771900"/>
            <a:ext cx="381000" cy="19812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850953" name="AutoShape 9"/>
          <p:cNvCxnSpPr>
            <a:cxnSpLocks noChangeShapeType="1"/>
            <a:stCxn id="850948" idx="2"/>
            <a:endCxn id="850951" idx="0"/>
          </p:cNvCxnSpPr>
          <p:nvPr/>
        </p:nvCxnSpPr>
        <p:spPr bwMode="auto">
          <a:xfrm rot="5400000">
            <a:off x="5600700" y="3810000"/>
            <a:ext cx="381000" cy="19050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970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latin typeface="Verdana" pitchFamily="34" charset="0"/>
              </a:rPr>
              <a:t>XÁC MINH TÀI SẢN LÀ THU NHẬP CỦA NGƯỜI PHẢI THA</a:t>
            </a:r>
          </a:p>
        </p:txBody>
      </p:sp>
      <p:sp>
        <p:nvSpPr>
          <p:cNvPr id="851971" name="AutoShape 3"/>
          <p:cNvSpPr>
            <a:spLocks noChangeArrowheads="1"/>
          </p:cNvSpPr>
          <p:nvPr/>
        </p:nvSpPr>
        <p:spPr bwMode="auto">
          <a:xfrm>
            <a:off x="1219200" y="2743200"/>
            <a:ext cx="2743200" cy="32766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CÁC LOẠI THU NHẬP</a:t>
            </a:r>
          </a:p>
        </p:txBody>
      </p:sp>
      <p:sp>
        <p:nvSpPr>
          <p:cNvPr id="851972" name="AutoShape 4"/>
          <p:cNvSpPr>
            <a:spLocks noChangeArrowheads="1"/>
          </p:cNvSpPr>
          <p:nvPr/>
        </p:nvSpPr>
        <p:spPr bwMode="auto">
          <a:xfrm>
            <a:off x="5105400" y="2743200"/>
            <a:ext cx="2743200" cy="32766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CÁCH THỨC XÁC MINH</a:t>
            </a:r>
          </a:p>
        </p:txBody>
      </p:sp>
      <p:sp>
        <p:nvSpPr>
          <p:cNvPr id="851973" name="AutoShape 5"/>
          <p:cNvSpPr>
            <a:spLocks noChangeArrowheads="1"/>
          </p:cNvSpPr>
          <p:nvPr/>
        </p:nvSpPr>
        <p:spPr bwMode="auto">
          <a:xfrm>
            <a:off x="2133600" y="2362200"/>
            <a:ext cx="1066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1974" name="AutoShape 6"/>
          <p:cNvSpPr>
            <a:spLocks noChangeArrowheads="1"/>
          </p:cNvSpPr>
          <p:nvPr/>
        </p:nvSpPr>
        <p:spPr bwMode="auto">
          <a:xfrm>
            <a:off x="5943600" y="2362200"/>
            <a:ext cx="1066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solidFill>
                  <a:schemeClr val="bg1"/>
                </a:solidFill>
                <a:latin typeface="Verdana" pitchFamily="34" charset="0"/>
              </a:rPr>
              <a:t>CÁC LOẠI THU NHẬP CỦA NGƯỜI PHẢI THA</a:t>
            </a:r>
          </a:p>
        </p:txBody>
      </p:sp>
      <p:sp>
        <p:nvSpPr>
          <p:cNvPr id="852995" name="AutoShape 3"/>
          <p:cNvSpPr>
            <a:spLocks noChangeArrowheads="1"/>
          </p:cNvSpPr>
          <p:nvPr/>
        </p:nvSpPr>
        <p:spPr bwMode="auto">
          <a:xfrm>
            <a:off x="1219200" y="2743200"/>
            <a:ext cx="2743200" cy="3276600"/>
          </a:xfrm>
          <a:prstGeom prst="roundRect">
            <a:avLst>
              <a:gd name="adj" fmla="val 16667"/>
            </a:avLst>
          </a:prstGeom>
          <a:solidFill>
            <a:srgbClr val="008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THU NHẬP THƯỜNG XUYÊN</a:t>
            </a:r>
          </a:p>
        </p:txBody>
      </p:sp>
      <p:sp>
        <p:nvSpPr>
          <p:cNvPr id="852996" name="AutoShape 4"/>
          <p:cNvSpPr>
            <a:spLocks noChangeArrowheads="1"/>
          </p:cNvSpPr>
          <p:nvPr/>
        </p:nvSpPr>
        <p:spPr bwMode="auto">
          <a:xfrm>
            <a:off x="5105400" y="2743200"/>
            <a:ext cx="2743200" cy="3276600"/>
          </a:xfrm>
          <a:prstGeom prst="roundRect">
            <a:avLst>
              <a:gd name="adj" fmla="val 16667"/>
            </a:avLst>
          </a:prstGeom>
          <a:solidFill>
            <a:srgbClr val="008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THU NHẬP KHÔNG THƯỜNG XUYÊN</a:t>
            </a:r>
          </a:p>
        </p:txBody>
      </p:sp>
      <p:sp>
        <p:nvSpPr>
          <p:cNvPr id="852997" name="AutoShape 5"/>
          <p:cNvSpPr>
            <a:spLocks noChangeArrowheads="1"/>
          </p:cNvSpPr>
          <p:nvPr/>
        </p:nvSpPr>
        <p:spPr bwMode="auto">
          <a:xfrm>
            <a:off x="2286000" y="2286000"/>
            <a:ext cx="7620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2998" name="AutoShape 6"/>
          <p:cNvSpPr>
            <a:spLocks noChangeArrowheads="1"/>
          </p:cNvSpPr>
          <p:nvPr/>
        </p:nvSpPr>
        <p:spPr bwMode="auto">
          <a:xfrm>
            <a:off x="6096000" y="2286000"/>
            <a:ext cx="7620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018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XÁC MINH TÀI SẢN CHUNG CỦA NGƯỜI PHẢI THA VỚI NGƯỜI KHÁC</a:t>
            </a:r>
          </a:p>
        </p:txBody>
      </p:sp>
      <p:sp>
        <p:nvSpPr>
          <p:cNvPr id="854019" name="AutoShape 3"/>
          <p:cNvSpPr>
            <a:spLocks noChangeArrowheads="1"/>
          </p:cNvSpPr>
          <p:nvPr/>
        </p:nvSpPr>
        <p:spPr bwMode="auto">
          <a:xfrm>
            <a:off x="533400" y="2057400"/>
            <a:ext cx="3886200" cy="1676400"/>
          </a:xfrm>
          <a:prstGeom prst="hexagon">
            <a:avLst>
              <a:gd name="adj" fmla="val 57955"/>
              <a:gd name="vf" fmla="val 11547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CĂN CỨ XÁC ĐỊNH</a:t>
            </a:r>
            <a:endParaRPr lang="vi-VN" sz="3200">
              <a:latin typeface="Verdana" pitchFamily="34" charset="0"/>
            </a:endParaRPr>
          </a:p>
        </p:txBody>
      </p:sp>
      <p:sp>
        <p:nvSpPr>
          <p:cNvPr id="854020" name="AutoShape 4"/>
          <p:cNvSpPr>
            <a:spLocks noChangeArrowheads="1"/>
          </p:cNvSpPr>
          <p:nvPr/>
        </p:nvSpPr>
        <p:spPr bwMode="auto">
          <a:xfrm>
            <a:off x="4724400" y="2057400"/>
            <a:ext cx="3886200" cy="1676400"/>
          </a:xfrm>
          <a:prstGeom prst="hexagon">
            <a:avLst>
              <a:gd name="adj" fmla="val 57955"/>
              <a:gd name="vf" fmla="val 11547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LOẠI TÀI SẢN XÁC MINH</a:t>
            </a:r>
            <a:endParaRPr lang="vi-VN" sz="3200">
              <a:latin typeface="Verdana" pitchFamily="34" charset="0"/>
            </a:endParaRPr>
          </a:p>
        </p:txBody>
      </p:sp>
      <p:sp>
        <p:nvSpPr>
          <p:cNvPr id="854021" name="AutoShape 5"/>
          <p:cNvSpPr>
            <a:spLocks noChangeArrowheads="1"/>
          </p:cNvSpPr>
          <p:nvPr/>
        </p:nvSpPr>
        <p:spPr bwMode="auto">
          <a:xfrm>
            <a:off x="4876800" y="4191000"/>
            <a:ext cx="1676400" cy="2514600"/>
          </a:xfrm>
          <a:prstGeom prst="roundRect">
            <a:avLst>
              <a:gd name="adj" fmla="val 16667"/>
            </a:avLst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ĐỘNG SẢN</a:t>
            </a:r>
            <a:endParaRPr lang="vi-VN" sz="3200">
              <a:latin typeface="Verdana" pitchFamily="34" charset="0"/>
            </a:endParaRPr>
          </a:p>
        </p:txBody>
      </p:sp>
      <p:sp>
        <p:nvSpPr>
          <p:cNvPr id="854022" name="AutoShape 6"/>
          <p:cNvSpPr>
            <a:spLocks noChangeArrowheads="1"/>
          </p:cNvSpPr>
          <p:nvPr/>
        </p:nvSpPr>
        <p:spPr bwMode="auto">
          <a:xfrm>
            <a:off x="6858000" y="4191000"/>
            <a:ext cx="1676400" cy="2514600"/>
          </a:xfrm>
          <a:prstGeom prst="roundRect">
            <a:avLst>
              <a:gd name="adj" fmla="val 16667"/>
            </a:avLst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BẤT ĐỘNG SẢN</a:t>
            </a:r>
            <a:endParaRPr lang="vi-VN" sz="3200">
              <a:latin typeface="Verdana" pitchFamily="34" charset="0"/>
            </a:endParaRPr>
          </a:p>
        </p:txBody>
      </p:sp>
      <p:cxnSp>
        <p:nvCxnSpPr>
          <p:cNvPr id="854023" name="AutoShape 7"/>
          <p:cNvCxnSpPr>
            <a:cxnSpLocks noChangeShapeType="1"/>
            <a:stCxn id="854020" idx="2"/>
            <a:endCxn id="854021" idx="0"/>
          </p:cNvCxnSpPr>
          <p:nvPr/>
        </p:nvCxnSpPr>
        <p:spPr bwMode="auto">
          <a:xfrm rot="5400000">
            <a:off x="5962650" y="3486150"/>
            <a:ext cx="457200" cy="9525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854024" name="AutoShape 8"/>
          <p:cNvCxnSpPr>
            <a:cxnSpLocks noChangeShapeType="1"/>
            <a:stCxn id="854020" idx="2"/>
            <a:endCxn id="854022" idx="0"/>
          </p:cNvCxnSpPr>
          <p:nvPr/>
        </p:nvCxnSpPr>
        <p:spPr bwMode="auto">
          <a:xfrm rot="16200000" flipH="1">
            <a:off x="6953250" y="3448050"/>
            <a:ext cx="457200" cy="10287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854025" name="AutoShape 9"/>
          <p:cNvSpPr>
            <a:spLocks noChangeArrowheads="1"/>
          </p:cNvSpPr>
          <p:nvPr/>
        </p:nvSpPr>
        <p:spPr bwMode="auto">
          <a:xfrm>
            <a:off x="2286000" y="1676400"/>
            <a:ext cx="5334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4026" name="AutoShape 10"/>
          <p:cNvSpPr>
            <a:spLocks noChangeArrowheads="1"/>
          </p:cNvSpPr>
          <p:nvPr/>
        </p:nvSpPr>
        <p:spPr bwMode="auto">
          <a:xfrm>
            <a:off x="6400800" y="1676400"/>
            <a:ext cx="5334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042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latin typeface="Verdana" pitchFamily="34" charset="0"/>
              </a:rPr>
              <a:t>2.2. XÁC MINH ĐIỀU KIỆN TỔ CHỨC CƯỠNG CHẾ THA</a:t>
            </a:r>
          </a:p>
        </p:txBody>
      </p:sp>
      <p:sp>
        <p:nvSpPr>
          <p:cNvPr id="855043" name="AutoShape 3"/>
          <p:cNvSpPr>
            <a:spLocks noChangeArrowheads="1"/>
          </p:cNvSpPr>
          <p:nvPr/>
        </p:nvSpPr>
        <p:spPr bwMode="auto">
          <a:xfrm>
            <a:off x="152400" y="2133600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CƯỠNG CHẾ THỰC HiỆN NGHĨA VỤ TÀI SẢN</a:t>
            </a:r>
            <a:endParaRPr lang="vi-VN" sz="3200">
              <a:latin typeface="Verdana" pitchFamily="34" charset="0"/>
            </a:endParaRPr>
          </a:p>
        </p:txBody>
      </p:sp>
      <p:sp>
        <p:nvSpPr>
          <p:cNvPr id="855044" name="AutoShape 4"/>
          <p:cNvSpPr>
            <a:spLocks noChangeArrowheads="1"/>
          </p:cNvSpPr>
          <p:nvPr/>
        </p:nvSpPr>
        <p:spPr bwMode="auto">
          <a:xfrm>
            <a:off x="2438400" y="2133600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CƯỠNG CHẾ THỰC HiỆN NGHĨA VỤ GIAO VẬT</a:t>
            </a:r>
            <a:endParaRPr lang="vi-VN" sz="3200">
              <a:latin typeface="Verdana" pitchFamily="34" charset="0"/>
            </a:endParaRPr>
          </a:p>
        </p:txBody>
      </p:sp>
      <p:sp>
        <p:nvSpPr>
          <p:cNvPr id="855045" name="AutoShape 5"/>
          <p:cNvSpPr>
            <a:spLocks noChangeArrowheads="1"/>
          </p:cNvSpPr>
          <p:nvPr/>
        </p:nvSpPr>
        <p:spPr bwMode="auto">
          <a:xfrm>
            <a:off x="4724400" y="2209800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CƯỠNG CHẾ NGHĨA VỤ GIAO NHÀ, ĐẤT</a:t>
            </a:r>
            <a:endParaRPr lang="vi-VN" sz="3200">
              <a:latin typeface="Verdana" pitchFamily="34" charset="0"/>
            </a:endParaRPr>
          </a:p>
        </p:txBody>
      </p:sp>
      <p:sp>
        <p:nvSpPr>
          <p:cNvPr id="855046" name="AutoShape 6"/>
          <p:cNvSpPr>
            <a:spLocks noChangeArrowheads="1"/>
          </p:cNvSpPr>
          <p:nvPr/>
        </p:nvSpPr>
        <p:spPr bwMode="auto">
          <a:xfrm>
            <a:off x="7000875" y="2209800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latin typeface="Verdana" pitchFamily="34" charset="0"/>
              </a:rPr>
              <a:t>CƯỠNG CHẾ NGHĨA VỤ LÀM, KHÔNG LÀM 1 ViỆC</a:t>
            </a:r>
            <a:endParaRPr lang="vi-VN" sz="3200">
              <a:latin typeface="Verdana" pitchFamily="34" charset="0"/>
            </a:endParaRPr>
          </a:p>
        </p:txBody>
      </p:sp>
      <p:sp>
        <p:nvSpPr>
          <p:cNvPr id="855047" name="AutoShape 7"/>
          <p:cNvSpPr>
            <a:spLocks noChangeArrowheads="1"/>
          </p:cNvSpPr>
          <p:nvPr/>
        </p:nvSpPr>
        <p:spPr bwMode="auto">
          <a:xfrm>
            <a:off x="914400" y="1752600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5048" name="AutoShape 8"/>
          <p:cNvSpPr>
            <a:spLocks noChangeArrowheads="1"/>
          </p:cNvSpPr>
          <p:nvPr/>
        </p:nvSpPr>
        <p:spPr bwMode="auto">
          <a:xfrm>
            <a:off x="3048000" y="1752600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5049" name="AutoShape 9"/>
          <p:cNvSpPr>
            <a:spLocks noChangeArrowheads="1"/>
          </p:cNvSpPr>
          <p:nvPr/>
        </p:nvSpPr>
        <p:spPr bwMode="auto">
          <a:xfrm>
            <a:off x="5414963" y="1806575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5050" name="AutoShape 10"/>
          <p:cNvSpPr>
            <a:spLocks noChangeArrowheads="1"/>
          </p:cNvSpPr>
          <p:nvPr/>
        </p:nvSpPr>
        <p:spPr bwMode="auto">
          <a:xfrm>
            <a:off x="7620000" y="1828800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066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latin typeface="Verdana" pitchFamily="34" charset="0"/>
              </a:rPr>
              <a:t>ĐỐI VỚI CƯỠNG CHẾ THỰC HiỆN NGHĨA VỤ VỀ TÀI SẢN</a:t>
            </a:r>
          </a:p>
        </p:txBody>
      </p:sp>
      <p:sp>
        <p:nvSpPr>
          <p:cNvPr id="856067" name="AutoShape 3"/>
          <p:cNvSpPr>
            <a:spLocks noChangeArrowheads="1"/>
          </p:cNvSpPr>
          <p:nvPr/>
        </p:nvSpPr>
        <p:spPr bwMode="auto">
          <a:xfrm>
            <a:off x="152400" y="2133600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XÁC MINH TÀI SẢN</a:t>
            </a:r>
            <a:endParaRPr lang="vi-VN" sz="32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56068" name="AutoShape 4"/>
          <p:cNvSpPr>
            <a:spLocks noChangeArrowheads="1"/>
          </p:cNvSpPr>
          <p:nvPr/>
        </p:nvSpPr>
        <p:spPr bwMode="auto">
          <a:xfrm>
            <a:off x="2438400" y="2133600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NHÂN THÂN, GIA ĐÌNH NGƯỜI PH</a:t>
            </a:r>
            <a:r>
              <a:rPr lang="vi-VN" sz="3200">
                <a:solidFill>
                  <a:schemeClr val="bg1"/>
                </a:solidFill>
                <a:latin typeface="Verdana" pitchFamily="34" charset="0"/>
              </a:rPr>
              <a:t>ẢI</a:t>
            </a:r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 THA</a:t>
            </a:r>
            <a:endParaRPr lang="vi-VN" sz="32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56069" name="AutoShape 5"/>
          <p:cNvSpPr>
            <a:spLocks noChangeArrowheads="1"/>
          </p:cNvSpPr>
          <p:nvPr/>
        </p:nvSpPr>
        <p:spPr bwMode="auto">
          <a:xfrm>
            <a:off x="4724400" y="2187575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THÁI ĐỘ, QUAN ĐiỂM CỦA ĐiẠ PHƯƠNG</a:t>
            </a:r>
            <a:endParaRPr lang="vi-VN" sz="32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56070" name="AutoShape 6"/>
          <p:cNvSpPr>
            <a:spLocks noChangeArrowheads="1"/>
          </p:cNvSpPr>
          <p:nvPr/>
        </p:nvSpPr>
        <p:spPr bwMode="auto">
          <a:xfrm>
            <a:off x="6973888" y="2187575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ĐiỀU KiỆN ĐỊA HÌNH, GIAO THÔNG</a:t>
            </a:r>
            <a:endParaRPr lang="vi-VN" sz="32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56071" name="AutoShape 7"/>
          <p:cNvSpPr>
            <a:spLocks noChangeArrowheads="1"/>
          </p:cNvSpPr>
          <p:nvPr/>
        </p:nvSpPr>
        <p:spPr bwMode="auto">
          <a:xfrm>
            <a:off x="914400" y="1752600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6072" name="AutoShape 8"/>
          <p:cNvSpPr>
            <a:spLocks noChangeArrowheads="1"/>
          </p:cNvSpPr>
          <p:nvPr/>
        </p:nvSpPr>
        <p:spPr bwMode="auto">
          <a:xfrm>
            <a:off x="3048000" y="1752600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6073" name="AutoShape 9"/>
          <p:cNvSpPr>
            <a:spLocks noChangeArrowheads="1"/>
          </p:cNvSpPr>
          <p:nvPr/>
        </p:nvSpPr>
        <p:spPr bwMode="auto">
          <a:xfrm>
            <a:off x="5414963" y="1806575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6074" name="AutoShape 10"/>
          <p:cNvSpPr>
            <a:spLocks noChangeArrowheads="1"/>
          </p:cNvSpPr>
          <p:nvPr/>
        </p:nvSpPr>
        <p:spPr bwMode="auto">
          <a:xfrm>
            <a:off x="7620000" y="1828800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90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latin typeface="Verdana" pitchFamily="34" charset="0"/>
              </a:rPr>
              <a:t>ĐỐI VỚI CƯỠNG CHẾ THỰC HiỆN NGHĨA VỤ GIAO VẬT</a:t>
            </a:r>
          </a:p>
        </p:txBody>
      </p:sp>
      <p:sp>
        <p:nvSpPr>
          <p:cNvPr id="857091" name="AutoShape 3"/>
          <p:cNvSpPr>
            <a:spLocks noChangeArrowheads="1"/>
          </p:cNvSpPr>
          <p:nvPr/>
        </p:nvSpPr>
        <p:spPr bwMode="auto">
          <a:xfrm>
            <a:off x="152400" y="2133600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XÁC MINH TÌNH TRẠNG VẬT PHẢI GIAO</a:t>
            </a:r>
            <a:endParaRPr lang="vi-VN" sz="32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57092" name="AutoShape 4"/>
          <p:cNvSpPr>
            <a:spLocks noChangeArrowheads="1"/>
          </p:cNvSpPr>
          <p:nvPr/>
        </p:nvSpPr>
        <p:spPr bwMode="auto">
          <a:xfrm>
            <a:off x="2438400" y="2133600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NHÂN THÂN, GIA ĐÌNH NGƯỜI PH</a:t>
            </a:r>
            <a:r>
              <a:rPr lang="vi-VN" sz="3200">
                <a:solidFill>
                  <a:schemeClr val="bg1"/>
                </a:solidFill>
                <a:latin typeface="Verdana" pitchFamily="34" charset="0"/>
              </a:rPr>
              <a:t>ẢI</a:t>
            </a:r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 THA</a:t>
            </a:r>
            <a:endParaRPr lang="vi-VN" sz="32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57093" name="AutoShape 5"/>
          <p:cNvSpPr>
            <a:spLocks noChangeArrowheads="1"/>
          </p:cNvSpPr>
          <p:nvPr/>
        </p:nvSpPr>
        <p:spPr bwMode="auto">
          <a:xfrm>
            <a:off x="4724400" y="2187575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THÁI ĐỘ, QUAN ĐiỂM CỦA ĐiẠ PHƯƠNG</a:t>
            </a:r>
            <a:endParaRPr lang="vi-VN" sz="32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57094" name="AutoShape 6"/>
          <p:cNvSpPr>
            <a:spLocks noChangeArrowheads="1"/>
          </p:cNvSpPr>
          <p:nvPr/>
        </p:nvSpPr>
        <p:spPr bwMode="auto">
          <a:xfrm>
            <a:off x="6973888" y="2187575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ĐiỀU KiỆN ĐỊA HÌNH, GIAO THÔNG</a:t>
            </a:r>
            <a:endParaRPr lang="vi-VN" sz="32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57095" name="AutoShape 7"/>
          <p:cNvSpPr>
            <a:spLocks noChangeArrowheads="1"/>
          </p:cNvSpPr>
          <p:nvPr/>
        </p:nvSpPr>
        <p:spPr bwMode="auto">
          <a:xfrm>
            <a:off x="914400" y="1752600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7096" name="AutoShape 8"/>
          <p:cNvSpPr>
            <a:spLocks noChangeArrowheads="1"/>
          </p:cNvSpPr>
          <p:nvPr/>
        </p:nvSpPr>
        <p:spPr bwMode="auto">
          <a:xfrm>
            <a:off x="3048000" y="1752600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7097" name="AutoShape 9"/>
          <p:cNvSpPr>
            <a:spLocks noChangeArrowheads="1"/>
          </p:cNvSpPr>
          <p:nvPr/>
        </p:nvSpPr>
        <p:spPr bwMode="auto">
          <a:xfrm>
            <a:off x="5414963" y="1806575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7098" name="AutoShape 10"/>
          <p:cNvSpPr>
            <a:spLocks noChangeArrowheads="1"/>
          </p:cNvSpPr>
          <p:nvPr/>
        </p:nvSpPr>
        <p:spPr bwMode="auto">
          <a:xfrm>
            <a:off x="7620000" y="1828800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114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latin typeface="Verdana" pitchFamily="34" charset="0"/>
              </a:rPr>
              <a:t>ĐỐI VỚI CƯỠNG CHẾ THỰC HiỆN NGHĨA VỤ GIAO NHÀ, ĐẤT</a:t>
            </a:r>
          </a:p>
        </p:txBody>
      </p:sp>
      <p:sp>
        <p:nvSpPr>
          <p:cNvPr id="858115" name="AutoShape 3"/>
          <p:cNvSpPr>
            <a:spLocks noChangeArrowheads="1"/>
          </p:cNvSpPr>
          <p:nvPr/>
        </p:nvSpPr>
        <p:spPr bwMode="auto">
          <a:xfrm>
            <a:off x="152400" y="2133600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XÁC MINH TÌNH TRẠNG NHÀ, ĐẤT</a:t>
            </a:r>
            <a:endParaRPr lang="vi-VN" sz="32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58116" name="AutoShape 4"/>
          <p:cNvSpPr>
            <a:spLocks noChangeArrowheads="1"/>
          </p:cNvSpPr>
          <p:nvPr/>
        </p:nvSpPr>
        <p:spPr bwMode="auto">
          <a:xfrm>
            <a:off x="2438400" y="2133600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NHÂN THÂN, GIA ĐÌNH NGƯỜI PH</a:t>
            </a:r>
            <a:r>
              <a:rPr lang="vi-VN" sz="3200">
                <a:solidFill>
                  <a:schemeClr val="bg1"/>
                </a:solidFill>
                <a:latin typeface="Verdana" pitchFamily="34" charset="0"/>
              </a:rPr>
              <a:t>ẢI</a:t>
            </a:r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 THA</a:t>
            </a:r>
            <a:endParaRPr lang="vi-VN" sz="32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58117" name="AutoShape 5"/>
          <p:cNvSpPr>
            <a:spLocks noChangeArrowheads="1"/>
          </p:cNvSpPr>
          <p:nvPr/>
        </p:nvSpPr>
        <p:spPr bwMode="auto">
          <a:xfrm>
            <a:off x="4724400" y="2187575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THÁI ĐỘ, QUAN ĐiỂM CỦA ĐiẠ PHƯƠNG</a:t>
            </a:r>
            <a:endParaRPr lang="vi-VN" sz="32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58118" name="AutoShape 6"/>
          <p:cNvSpPr>
            <a:spLocks noChangeArrowheads="1"/>
          </p:cNvSpPr>
          <p:nvPr/>
        </p:nvSpPr>
        <p:spPr bwMode="auto">
          <a:xfrm>
            <a:off x="6973888" y="2187575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ĐiỀU KiỆN ĐỊA HÌNH, GIAO THÔNG</a:t>
            </a:r>
            <a:endParaRPr lang="vi-VN" sz="32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58119" name="AutoShape 7"/>
          <p:cNvSpPr>
            <a:spLocks noChangeArrowheads="1"/>
          </p:cNvSpPr>
          <p:nvPr/>
        </p:nvSpPr>
        <p:spPr bwMode="auto">
          <a:xfrm>
            <a:off x="914400" y="1752600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8120" name="AutoShape 8"/>
          <p:cNvSpPr>
            <a:spLocks noChangeArrowheads="1"/>
          </p:cNvSpPr>
          <p:nvPr/>
        </p:nvSpPr>
        <p:spPr bwMode="auto">
          <a:xfrm>
            <a:off x="3048000" y="1752600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8121" name="AutoShape 9"/>
          <p:cNvSpPr>
            <a:spLocks noChangeArrowheads="1"/>
          </p:cNvSpPr>
          <p:nvPr/>
        </p:nvSpPr>
        <p:spPr bwMode="auto">
          <a:xfrm>
            <a:off x="5414963" y="1806575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8122" name="AutoShape 10"/>
          <p:cNvSpPr>
            <a:spLocks noChangeArrowheads="1"/>
          </p:cNvSpPr>
          <p:nvPr/>
        </p:nvSpPr>
        <p:spPr bwMode="auto">
          <a:xfrm>
            <a:off x="7620000" y="1828800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38" name="Rectangle 2"/>
          <p:cNvSpPr>
            <a:spLocks noChangeArrowheads="1"/>
          </p:cNvSpPr>
          <p:nvPr/>
        </p:nvSpPr>
        <p:spPr bwMode="auto">
          <a:xfrm>
            <a:off x="609600" y="123825"/>
            <a:ext cx="8001000" cy="1295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800">
                <a:latin typeface="Verdana" pitchFamily="34" charset="0"/>
              </a:rPr>
              <a:t>ĐỐI VỚI CƯỠNG CHẾ THỰC HIỆN NGHĨA VỤ BUỘC LÀM, KHÔNG LÀM 1 ViỆC</a:t>
            </a:r>
          </a:p>
        </p:txBody>
      </p:sp>
      <p:sp>
        <p:nvSpPr>
          <p:cNvPr id="859139" name="AutoShape 3"/>
          <p:cNvSpPr>
            <a:spLocks noChangeArrowheads="1"/>
          </p:cNvSpPr>
          <p:nvPr/>
        </p:nvSpPr>
        <p:spPr bwMode="auto">
          <a:xfrm>
            <a:off x="152400" y="2133600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XÁC MINH ĐiỀU KiỆN THỰC HiỆN CÔNG ViỆC</a:t>
            </a:r>
            <a:endParaRPr lang="vi-VN" sz="32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59140" name="AutoShape 4"/>
          <p:cNvSpPr>
            <a:spLocks noChangeArrowheads="1"/>
          </p:cNvSpPr>
          <p:nvPr/>
        </p:nvSpPr>
        <p:spPr bwMode="auto">
          <a:xfrm>
            <a:off x="2438400" y="2133600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NHÂN THÂN, GIA ĐÌNH NGƯỜI PH</a:t>
            </a:r>
            <a:r>
              <a:rPr lang="vi-VN" sz="3200">
                <a:solidFill>
                  <a:schemeClr val="bg1"/>
                </a:solidFill>
                <a:latin typeface="Verdana" pitchFamily="34" charset="0"/>
              </a:rPr>
              <a:t>ẢI</a:t>
            </a:r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 THA</a:t>
            </a:r>
            <a:endParaRPr lang="vi-VN" sz="32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59141" name="AutoShape 5"/>
          <p:cNvSpPr>
            <a:spLocks noChangeArrowheads="1"/>
          </p:cNvSpPr>
          <p:nvPr/>
        </p:nvSpPr>
        <p:spPr bwMode="auto">
          <a:xfrm>
            <a:off x="4724400" y="2187575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THÁI ĐỘ, QUAN ĐiỂM CỦA ĐiẠ PHƯƠNG</a:t>
            </a:r>
            <a:endParaRPr lang="vi-VN" sz="32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59142" name="AutoShape 6"/>
          <p:cNvSpPr>
            <a:spLocks noChangeArrowheads="1"/>
          </p:cNvSpPr>
          <p:nvPr/>
        </p:nvSpPr>
        <p:spPr bwMode="auto">
          <a:xfrm>
            <a:off x="6973888" y="2187575"/>
            <a:ext cx="1981200" cy="41910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  <a:latin typeface="Verdana" pitchFamily="34" charset="0"/>
              </a:rPr>
              <a:t>ĐiỀU KiỆN ĐỊA HÌNH, GIAO THÔNG</a:t>
            </a:r>
            <a:endParaRPr lang="vi-VN" sz="32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59143" name="AutoShape 7"/>
          <p:cNvSpPr>
            <a:spLocks noChangeArrowheads="1"/>
          </p:cNvSpPr>
          <p:nvPr/>
        </p:nvSpPr>
        <p:spPr bwMode="auto">
          <a:xfrm>
            <a:off x="914400" y="1752600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9144" name="AutoShape 8"/>
          <p:cNvSpPr>
            <a:spLocks noChangeArrowheads="1"/>
          </p:cNvSpPr>
          <p:nvPr/>
        </p:nvSpPr>
        <p:spPr bwMode="auto">
          <a:xfrm>
            <a:off x="3048000" y="1752600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9145" name="AutoShape 9"/>
          <p:cNvSpPr>
            <a:spLocks noChangeArrowheads="1"/>
          </p:cNvSpPr>
          <p:nvPr/>
        </p:nvSpPr>
        <p:spPr bwMode="auto">
          <a:xfrm>
            <a:off x="5414963" y="1806575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9146" name="AutoShape 10"/>
          <p:cNvSpPr>
            <a:spLocks noChangeArrowheads="1"/>
          </p:cNvSpPr>
          <p:nvPr/>
        </p:nvSpPr>
        <p:spPr bwMode="auto">
          <a:xfrm>
            <a:off x="7620000" y="1828800"/>
            <a:ext cx="685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574675" y="304800"/>
            <a:ext cx="8001000" cy="762000"/>
          </a:xfrm>
          <a:prstGeom prst="rect">
            <a:avLst/>
          </a:prstGeom>
          <a:gradFill rotWithShape="1">
            <a:gsLst>
              <a:gs pos="0">
                <a:srgbClr val="6BF98D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7961" dir="8100000" sy="50000" rotWithShape="0">
              <a:schemeClr val="bg2">
                <a:alpha val="50000"/>
              </a:schemeClr>
            </a:outerShdw>
          </a:effectLst>
        </p:spPr>
        <p:txBody>
          <a:bodyPr lIns="0" tIns="0" rIns="0" bIns="0" anchor="ctr"/>
          <a:lstStyle/>
          <a:p>
            <a:pPr algn="ctr" eaLnBrk="0" hangingPunct="0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en-US" sz="47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47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Ộ</a:t>
            </a:r>
            <a:r>
              <a:rPr lang="en-US" sz="47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7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47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DUNG XÁC MINH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533400" y="1447800"/>
            <a:ext cx="8001000" cy="1066800"/>
          </a:xfrm>
          <a:prstGeom prst="rect">
            <a:avLst/>
          </a:prstGeom>
          <a:solidFill>
            <a:srgbClr val="3366FF"/>
          </a:solidFill>
          <a:ln w="41275">
            <a:solidFill>
              <a:srgbClr val="FF00FF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3200" dirty="0">
                <a:solidFill>
                  <a:schemeClr val="bg1"/>
                </a:solidFill>
              </a:rPr>
              <a:t>XÁC MINH TÀI SẢN CỦA NGƯỜI PHẢI THA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533400" y="2819400"/>
            <a:ext cx="8001000" cy="1066800"/>
          </a:xfrm>
          <a:prstGeom prst="rect">
            <a:avLst/>
          </a:prstGeom>
          <a:solidFill>
            <a:srgbClr val="00FF00"/>
          </a:solidFill>
          <a:ln w="41275">
            <a:solidFill>
              <a:srgbClr val="FF00FF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3200"/>
              <a:t>XÁC MINH NHÂN THÂN CỦA NGƯỜI PHẢI THA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33400" y="4191000"/>
            <a:ext cx="8001000" cy="1066800"/>
          </a:xfrm>
          <a:prstGeom prst="rect">
            <a:avLst/>
          </a:prstGeom>
          <a:solidFill>
            <a:srgbClr val="00FFFF"/>
          </a:solidFill>
          <a:ln w="41275">
            <a:solidFill>
              <a:srgbClr val="FF00FF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3200"/>
              <a:t>XÁC MINH THÁI ĐỘ, QUAN ĐIỂM CỦA CQ ĐP VÀ  DƯ LUẬN ĐỊA PHƯƠNG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33400" y="5562600"/>
            <a:ext cx="8001000" cy="10668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18900000" scaled="1"/>
          </a:gradFill>
          <a:ln w="41275">
            <a:solidFill>
              <a:srgbClr val="FF00FF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3200"/>
              <a:t>XÁC MINH ĐIỀU KIỆN ĐỊA HÌNH VÀ GIAO THÔNG NƠI TỔ CHỨC C.CHẾ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533400" y="381000"/>
            <a:ext cx="8001000" cy="990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18900000" scaled="1"/>
          </a:gradFill>
          <a:ln w="41275">
            <a:solidFill>
              <a:srgbClr val="FF00FF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3200"/>
              <a:t>XÁC MINH TÀI SẢN CỦA NGƯỜI PHẢI THA</a:t>
            </a:r>
          </a:p>
        </p:txBody>
      </p:sp>
      <p:sp>
        <p:nvSpPr>
          <p:cNvPr id="61443" name="AutoShape 3"/>
          <p:cNvSpPr>
            <a:spLocks noChangeArrowheads="1"/>
          </p:cNvSpPr>
          <p:nvPr/>
        </p:nvSpPr>
        <p:spPr bwMode="auto">
          <a:xfrm>
            <a:off x="133350" y="1981200"/>
            <a:ext cx="1600200" cy="4495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BF98D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7961" dir="8100000" sy="50000" rotWithShape="0">
              <a:schemeClr val="bg2">
                <a:alpha val="50000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800"/>
              <a:t> TÀI SẢN THUỘC SỞ HỮU RIÊNG</a:t>
            </a:r>
          </a:p>
        </p:txBody>
      </p:sp>
      <p:sp>
        <p:nvSpPr>
          <p:cNvPr id="61444" name="AutoShape 4"/>
          <p:cNvSpPr>
            <a:spLocks noChangeArrowheads="1"/>
          </p:cNvSpPr>
          <p:nvPr/>
        </p:nvSpPr>
        <p:spPr bwMode="auto">
          <a:xfrm>
            <a:off x="1962150" y="1981200"/>
            <a:ext cx="1600200" cy="4495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BF98D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7961" dir="8100000" sy="50000" rotWithShape="0">
              <a:schemeClr val="bg2">
                <a:alpha val="50000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800"/>
              <a:t>TÀI SẢN THUỘC SỞ HỮU CHUNG VỚI NGƯỜI KHÁC</a:t>
            </a:r>
          </a:p>
        </p:txBody>
      </p:sp>
      <p:sp>
        <p:nvSpPr>
          <p:cNvPr id="61445" name="AutoShape 5"/>
          <p:cNvSpPr>
            <a:spLocks noChangeArrowheads="1"/>
          </p:cNvSpPr>
          <p:nvPr/>
        </p:nvSpPr>
        <p:spPr bwMode="auto">
          <a:xfrm>
            <a:off x="3790950" y="1981200"/>
            <a:ext cx="1600200" cy="4495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BF98D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7961" dir="8100000" sy="50000" rotWithShape="0">
              <a:schemeClr val="bg2">
                <a:alpha val="50000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800"/>
              <a:t> TÀI SẢN ĐANG CHO THUÊ, MƯỢN, GỬI, SỬA CHỮA</a:t>
            </a:r>
          </a:p>
        </p:txBody>
      </p:sp>
      <p:sp>
        <p:nvSpPr>
          <p:cNvPr id="61446" name="AutoShape 6"/>
          <p:cNvSpPr>
            <a:spLocks noChangeArrowheads="1"/>
          </p:cNvSpPr>
          <p:nvPr/>
        </p:nvSpPr>
        <p:spPr bwMode="auto">
          <a:xfrm>
            <a:off x="5619750" y="1981200"/>
            <a:ext cx="1600200" cy="4495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BF98D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7961" dir="8100000" sy="50000" rotWithShape="0">
              <a:schemeClr val="bg2">
                <a:alpha val="50000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800"/>
              <a:t> THU NHẬP DO LAO ĐỘNG</a:t>
            </a:r>
          </a:p>
        </p:txBody>
      </p:sp>
      <p:sp>
        <p:nvSpPr>
          <p:cNvPr id="61447" name="AutoShape 7"/>
          <p:cNvSpPr>
            <a:spLocks noChangeArrowheads="1"/>
          </p:cNvSpPr>
          <p:nvPr/>
        </p:nvSpPr>
        <p:spPr bwMode="auto">
          <a:xfrm>
            <a:off x="7448550" y="2000250"/>
            <a:ext cx="1600200" cy="4495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BF98D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7961" dir="8100000" sy="50000" rotWithShape="0">
              <a:schemeClr val="bg2">
                <a:alpha val="50000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800"/>
              <a:t> CÁC TÀI SẢN PHẢI GIAO TRẢ THEO QĐ CỦA BA</a:t>
            </a:r>
          </a:p>
        </p:txBody>
      </p:sp>
      <p:sp>
        <p:nvSpPr>
          <p:cNvPr id="19464" name="AutoShape 8"/>
          <p:cNvSpPr>
            <a:spLocks noChangeArrowheads="1"/>
          </p:cNvSpPr>
          <p:nvPr/>
        </p:nvSpPr>
        <p:spPr bwMode="auto">
          <a:xfrm>
            <a:off x="666750" y="1600200"/>
            <a:ext cx="5334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AutoShape 9"/>
          <p:cNvSpPr>
            <a:spLocks noChangeArrowheads="1"/>
          </p:cNvSpPr>
          <p:nvPr/>
        </p:nvSpPr>
        <p:spPr bwMode="auto">
          <a:xfrm>
            <a:off x="2533650" y="1581150"/>
            <a:ext cx="5334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AutoShape 10"/>
          <p:cNvSpPr>
            <a:spLocks noChangeArrowheads="1"/>
          </p:cNvSpPr>
          <p:nvPr/>
        </p:nvSpPr>
        <p:spPr bwMode="auto">
          <a:xfrm>
            <a:off x="4343400" y="1600200"/>
            <a:ext cx="5334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AutoShape 11"/>
          <p:cNvSpPr>
            <a:spLocks noChangeArrowheads="1"/>
          </p:cNvSpPr>
          <p:nvPr/>
        </p:nvSpPr>
        <p:spPr bwMode="auto">
          <a:xfrm>
            <a:off x="6172200" y="1600200"/>
            <a:ext cx="5334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AutoShape 12"/>
          <p:cNvSpPr>
            <a:spLocks noChangeArrowheads="1"/>
          </p:cNvSpPr>
          <p:nvPr/>
        </p:nvSpPr>
        <p:spPr bwMode="auto">
          <a:xfrm>
            <a:off x="8001000" y="1600200"/>
            <a:ext cx="5334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685800" y="1905000"/>
            <a:ext cx="3048000" cy="2286000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50000">
                <a:srgbClr val="CC99FF"/>
              </a:gs>
              <a:gs pos="100000">
                <a:srgbClr val="FFFF99"/>
              </a:gs>
            </a:gsLst>
            <a:lin ang="27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4000">
                <a:solidFill>
                  <a:schemeClr val="bg1"/>
                </a:solidFill>
              </a:rPr>
              <a:t>TS LÀ BẤT ĐỘNG SẢN</a:t>
            </a:r>
          </a:p>
        </p:txBody>
      </p:sp>
      <p:sp>
        <p:nvSpPr>
          <p:cNvPr id="62467" name="AutoShape 3"/>
          <p:cNvSpPr>
            <a:spLocks noChangeArrowheads="1"/>
          </p:cNvSpPr>
          <p:nvPr/>
        </p:nvSpPr>
        <p:spPr bwMode="auto">
          <a:xfrm>
            <a:off x="457200" y="381000"/>
            <a:ext cx="8153400" cy="1066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BF98D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7961" dir="8100000" sy="50000" rotWithShape="0">
              <a:schemeClr val="bg2">
                <a:alpha val="50000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3600"/>
              <a:t>TÀI SẢN THUỘC SỞ HỮU RIÊNG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4267200" y="1905000"/>
            <a:ext cx="3810000" cy="2286000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50000">
                <a:srgbClr val="CC99FF"/>
              </a:gs>
              <a:gs pos="100000">
                <a:srgbClr val="FFFF99"/>
              </a:gs>
            </a:gsLst>
            <a:lin ang="27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4000">
                <a:solidFill>
                  <a:schemeClr val="bg1"/>
                </a:solidFill>
              </a:rPr>
              <a:t>TS LÀ </a:t>
            </a:r>
          </a:p>
          <a:p>
            <a:pPr algn="ctr"/>
            <a:r>
              <a:rPr lang="en-US" sz="4000">
                <a:solidFill>
                  <a:schemeClr val="bg1"/>
                </a:solidFill>
              </a:rPr>
              <a:t>ĐỘNG SẢN</a:t>
            </a:r>
          </a:p>
        </p:txBody>
      </p:sp>
      <p:sp>
        <p:nvSpPr>
          <p:cNvPr id="20485" name="AutoShape 5"/>
          <p:cNvSpPr>
            <a:spLocks noChangeArrowheads="1"/>
          </p:cNvSpPr>
          <p:nvPr/>
        </p:nvSpPr>
        <p:spPr bwMode="auto">
          <a:xfrm>
            <a:off x="3048000" y="4724400"/>
            <a:ext cx="2819400" cy="1981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CCFF"/>
              </a:gs>
              <a:gs pos="50000">
                <a:srgbClr val="FFFFCC"/>
              </a:gs>
              <a:gs pos="100000">
                <a:srgbClr val="00CCFF"/>
              </a:gs>
            </a:gsLst>
            <a:lin ang="5400000" scaled="1"/>
          </a:gra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3200"/>
              <a:t>ĐĂNG KÝ QUYỀN SỞ HỮU</a:t>
            </a:r>
          </a:p>
        </p:txBody>
      </p:sp>
      <p:sp>
        <p:nvSpPr>
          <p:cNvPr id="20486" name="AutoShape 6"/>
          <p:cNvSpPr>
            <a:spLocks noChangeArrowheads="1"/>
          </p:cNvSpPr>
          <p:nvPr/>
        </p:nvSpPr>
        <p:spPr bwMode="auto">
          <a:xfrm>
            <a:off x="6324600" y="4724400"/>
            <a:ext cx="2667000" cy="1981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CCFF"/>
              </a:gs>
              <a:gs pos="50000">
                <a:srgbClr val="FFFFCC"/>
              </a:gs>
              <a:gs pos="100000">
                <a:srgbClr val="00CCFF"/>
              </a:gs>
            </a:gsLst>
            <a:lin ang="5400000" scaled="1"/>
          </a:gra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3200">
                <a:latin typeface="Arial" charset="0"/>
              </a:rPr>
              <a:t>KHÔNG PHẢI ĐĂNG KÝ QUYỀN SỞ HỮU</a:t>
            </a:r>
          </a:p>
        </p:txBody>
      </p:sp>
      <p:sp>
        <p:nvSpPr>
          <p:cNvPr id="20487" name="AutoShape 7"/>
          <p:cNvSpPr>
            <a:spLocks noChangeArrowheads="1"/>
          </p:cNvSpPr>
          <p:nvPr/>
        </p:nvSpPr>
        <p:spPr bwMode="auto">
          <a:xfrm>
            <a:off x="4343400" y="4267200"/>
            <a:ext cx="5334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>
            <a:off x="7315200" y="4267200"/>
            <a:ext cx="5334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1828800" y="1524000"/>
            <a:ext cx="8382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AutoShape 10"/>
          <p:cNvSpPr>
            <a:spLocks noChangeArrowheads="1"/>
          </p:cNvSpPr>
          <p:nvPr/>
        </p:nvSpPr>
        <p:spPr bwMode="auto">
          <a:xfrm>
            <a:off x="5791200" y="1524000"/>
            <a:ext cx="8382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457200" y="381000"/>
            <a:ext cx="815340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BF98D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7961" dir="8100000" sy="50000" rotWithShape="0">
              <a:schemeClr val="bg2">
                <a:alpha val="50000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3600"/>
              <a:t>TÀI SẢN THUỘC SỞ HỮU CHUNG VỚI NGƯỜI KHÁC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52400" y="2133600"/>
            <a:ext cx="2057400" cy="4419600"/>
          </a:xfrm>
          <a:prstGeom prst="rect">
            <a:avLst/>
          </a:prstGeom>
          <a:gradFill rotWithShape="1">
            <a:gsLst>
              <a:gs pos="0">
                <a:srgbClr val="00CC99"/>
              </a:gs>
              <a:gs pos="100000">
                <a:srgbClr val="005E47"/>
              </a:gs>
            </a:gsLst>
            <a:path path="rect">
              <a:fillToRect r="100000" b="100000"/>
            </a:path>
          </a:gra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solidFill>
                  <a:schemeClr val="bg1"/>
                </a:solidFill>
              </a:rPr>
              <a:t>LOẠI TÀI SẢN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419350" y="2133600"/>
            <a:ext cx="2057400" cy="4419600"/>
          </a:xfrm>
          <a:prstGeom prst="rect">
            <a:avLst/>
          </a:prstGeom>
          <a:gradFill rotWithShape="1">
            <a:gsLst>
              <a:gs pos="0">
                <a:srgbClr val="00CC99"/>
              </a:gs>
              <a:gs pos="100000">
                <a:srgbClr val="005E47"/>
              </a:gs>
            </a:gsLst>
            <a:path path="rect">
              <a:fillToRect r="100000" b="100000"/>
            </a:path>
          </a:gra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solidFill>
                  <a:schemeClr val="bg1"/>
                </a:solidFill>
              </a:rPr>
              <a:t>CÔNG SỨC ĐÓNG GÓP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4705350" y="2133600"/>
            <a:ext cx="2057400" cy="4419600"/>
          </a:xfrm>
          <a:prstGeom prst="rect">
            <a:avLst/>
          </a:prstGeom>
          <a:gradFill rotWithShape="1">
            <a:gsLst>
              <a:gs pos="0">
                <a:srgbClr val="00CC99"/>
              </a:gs>
              <a:gs pos="100000">
                <a:srgbClr val="005E47"/>
              </a:gs>
            </a:gsLst>
            <a:path path="rect">
              <a:fillToRect r="100000" b="100000"/>
            </a:path>
          </a:gra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solidFill>
                  <a:schemeClr val="bg1"/>
                </a:solidFill>
              </a:rPr>
              <a:t>PHẦN ĐƯỢC HƯỞNG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6972300" y="2133600"/>
            <a:ext cx="2057400" cy="4419600"/>
          </a:xfrm>
          <a:prstGeom prst="rect">
            <a:avLst/>
          </a:prstGeom>
          <a:gradFill rotWithShape="1">
            <a:gsLst>
              <a:gs pos="0">
                <a:srgbClr val="00CC99"/>
              </a:gs>
              <a:gs pos="100000">
                <a:srgbClr val="005E47"/>
              </a:gs>
            </a:gsLst>
            <a:path path="rect">
              <a:fillToRect r="100000" b="100000"/>
            </a:path>
          </a:gra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>
                <a:solidFill>
                  <a:schemeClr val="bg1"/>
                </a:solidFill>
              </a:rPr>
              <a:t>ƯỚC GIÁ THEO GIÁ THỊ TRƯỜNG</a:t>
            </a:r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>
            <a:off x="838200" y="1828800"/>
            <a:ext cx="6096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AutoShape 8"/>
          <p:cNvSpPr>
            <a:spLocks noChangeArrowheads="1"/>
          </p:cNvSpPr>
          <p:nvPr/>
        </p:nvSpPr>
        <p:spPr bwMode="auto">
          <a:xfrm>
            <a:off x="3124200" y="1828800"/>
            <a:ext cx="6096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AutoShape 9"/>
          <p:cNvSpPr>
            <a:spLocks noChangeArrowheads="1"/>
          </p:cNvSpPr>
          <p:nvPr/>
        </p:nvSpPr>
        <p:spPr bwMode="auto">
          <a:xfrm>
            <a:off x="5410200" y="1828800"/>
            <a:ext cx="6096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AutoShape 10"/>
          <p:cNvSpPr>
            <a:spLocks noChangeArrowheads="1"/>
          </p:cNvSpPr>
          <p:nvPr/>
        </p:nvSpPr>
        <p:spPr bwMode="auto">
          <a:xfrm>
            <a:off x="7696200" y="1828800"/>
            <a:ext cx="6096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457200" y="381000"/>
            <a:ext cx="815340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BF98D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7961" dir="8100000" sy="50000" rotWithShape="0">
              <a:schemeClr val="bg2">
                <a:alpha val="50000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3600"/>
              <a:t>TÀI SẢN ĐANG CHO THUÊ, MƯỢN, GỬI GIỮ, SỬA CHỮA</a:t>
            </a:r>
          </a:p>
        </p:txBody>
      </p:sp>
      <p:sp>
        <p:nvSpPr>
          <p:cNvPr id="22531" name="AutoShape 3"/>
          <p:cNvSpPr>
            <a:spLocks noChangeArrowheads="1"/>
          </p:cNvSpPr>
          <p:nvPr/>
        </p:nvSpPr>
        <p:spPr bwMode="auto">
          <a:xfrm>
            <a:off x="533400" y="2514600"/>
            <a:ext cx="3581400" cy="3276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CC"/>
              </a:gs>
              <a:gs pos="100000">
                <a:srgbClr val="F9C06B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lIns="18000" tIns="10800" rIns="18000" bIns="10800" anchor="ctr"/>
          <a:lstStyle/>
          <a:p>
            <a:pPr algn="ctr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3200"/>
              <a:t>ƯỚC GIÁ THỊ TRƯỜNG TẠI THỜI ĐIỂM XÁC MINH</a:t>
            </a:r>
          </a:p>
        </p:txBody>
      </p:sp>
      <p:sp>
        <p:nvSpPr>
          <p:cNvPr id="22532" name="AutoShape 4"/>
          <p:cNvSpPr>
            <a:spLocks noChangeArrowheads="1"/>
          </p:cNvSpPr>
          <p:nvPr/>
        </p:nvSpPr>
        <p:spPr bwMode="auto">
          <a:xfrm>
            <a:off x="4972050" y="2495550"/>
            <a:ext cx="3581400" cy="3276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CC"/>
              </a:gs>
              <a:gs pos="100000">
                <a:srgbClr val="F9C06B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18000" tIns="10800" rIns="18000" bIns="10800" anchor="ctr"/>
          <a:lstStyle/>
          <a:p>
            <a:pPr algn="ctr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3200"/>
              <a:t>BIÊN BẢN XÁC MINH PHẢI CÓ CHỮ KÝ CỦA NGƯỜI NHẬN GỬI GIỮ, VAY, MƯỢN, THUÊ…</a:t>
            </a:r>
          </a:p>
        </p:txBody>
      </p:sp>
      <p:sp>
        <p:nvSpPr>
          <p:cNvPr id="22533" name="AutoShape 5"/>
          <p:cNvSpPr>
            <a:spLocks noChangeArrowheads="1"/>
          </p:cNvSpPr>
          <p:nvPr/>
        </p:nvSpPr>
        <p:spPr bwMode="auto">
          <a:xfrm>
            <a:off x="1981200" y="2133600"/>
            <a:ext cx="9144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AutoShape 6"/>
          <p:cNvSpPr>
            <a:spLocks noChangeArrowheads="1"/>
          </p:cNvSpPr>
          <p:nvPr/>
        </p:nvSpPr>
        <p:spPr bwMode="auto">
          <a:xfrm>
            <a:off x="6324600" y="2133600"/>
            <a:ext cx="9144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AutoShape 2"/>
          <p:cNvSpPr>
            <a:spLocks noChangeArrowheads="1"/>
          </p:cNvSpPr>
          <p:nvPr/>
        </p:nvSpPr>
        <p:spPr bwMode="auto">
          <a:xfrm>
            <a:off x="457200" y="20638"/>
            <a:ext cx="815340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BF98D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7961" dir="8100000" sy="50000" rotWithShape="0">
              <a:schemeClr val="bg2">
                <a:alpha val="50000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3600"/>
              <a:t>THU NHẬP DO LAO ĐỘNG</a:t>
            </a:r>
          </a:p>
        </p:txBody>
      </p:sp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0" y="1295400"/>
            <a:ext cx="2819400" cy="1981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CCFF"/>
              </a:gs>
              <a:gs pos="50000">
                <a:srgbClr val="FFFFCC"/>
              </a:gs>
              <a:gs pos="100000">
                <a:srgbClr val="00CCFF"/>
              </a:gs>
            </a:gsLst>
            <a:lin ang="5400000" scaled="1"/>
          </a:gra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3200"/>
              <a:t>ĐỐI TƯỢNG XÁC MINH</a:t>
            </a:r>
          </a:p>
        </p:txBody>
      </p:sp>
      <p:sp>
        <p:nvSpPr>
          <p:cNvPr id="23556" name="AutoShape 4"/>
          <p:cNvSpPr>
            <a:spLocks noChangeArrowheads="1"/>
          </p:cNvSpPr>
          <p:nvPr/>
        </p:nvSpPr>
        <p:spPr bwMode="auto">
          <a:xfrm>
            <a:off x="76200" y="4038600"/>
            <a:ext cx="2819400" cy="1981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CCFF"/>
              </a:gs>
              <a:gs pos="50000">
                <a:srgbClr val="FFFFCC"/>
              </a:gs>
              <a:gs pos="100000">
                <a:srgbClr val="00CCFF"/>
              </a:gs>
            </a:gsLst>
            <a:lin ang="5400000" scaled="1"/>
          </a:gra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3200"/>
              <a:t>LOẠI THU NHẬP</a:t>
            </a:r>
          </a:p>
        </p:txBody>
      </p:sp>
      <p:sp>
        <p:nvSpPr>
          <p:cNvPr id="23557" name="AutoShape 5"/>
          <p:cNvSpPr>
            <a:spLocks noChangeArrowheads="1"/>
          </p:cNvSpPr>
          <p:nvPr/>
        </p:nvSpPr>
        <p:spPr bwMode="auto">
          <a:xfrm>
            <a:off x="3505200" y="1295400"/>
            <a:ext cx="5410200" cy="838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CC"/>
              </a:gs>
              <a:gs pos="100000">
                <a:srgbClr val="F9C06B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18000" tIns="10800" rIns="18000" bIns="10800" anchor="ctr"/>
          <a:lstStyle/>
          <a:p>
            <a:pPr algn="ctr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2800"/>
              <a:t>NGƯỜI PHẢI THA</a:t>
            </a:r>
          </a:p>
        </p:txBody>
      </p:sp>
      <p:sp>
        <p:nvSpPr>
          <p:cNvPr id="23558" name="AutoShape 6"/>
          <p:cNvSpPr>
            <a:spLocks noChangeArrowheads="1"/>
          </p:cNvSpPr>
          <p:nvPr/>
        </p:nvSpPr>
        <p:spPr bwMode="auto">
          <a:xfrm>
            <a:off x="3505200" y="2286000"/>
            <a:ext cx="5410200" cy="838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CC"/>
              </a:gs>
              <a:gs pos="100000">
                <a:srgbClr val="F9C06B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18000" tIns="10800" rIns="18000" bIns="10800" anchor="ctr"/>
          <a:lstStyle/>
          <a:p>
            <a:pPr algn="ctr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2800"/>
              <a:t>CÁC T.VIÊN KHÁC TRONG HỘ GĐ NGƯỜI PHẢI THA</a:t>
            </a:r>
          </a:p>
        </p:txBody>
      </p:sp>
      <p:sp>
        <p:nvSpPr>
          <p:cNvPr id="23559" name="AutoShape 7"/>
          <p:cNvSpPr>
            <a:spLocks noChangeArrowheads="1"/>
          </p:cNvSpPr>
          <p:nvPr/>
        </p:nvSpPr>
        <p:spPr bwMode="auto">
          <a:xfrm>
            <a:off x="3505200" y="3429000"/>
            <a:ext cx="5410200" cy="762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CC"/>
              </a:gs>
              <a:gs pos="100000">
                <a:srgbClr val="F9C06B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18000" tIns="10800" rIns="18000" bIns="10800" anchor="ctr"/>
          <a:lstStyle/>
          <a:p>
            <a:pPr algn="ctr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2800"/>
              <a:t>LƯƠNG</a:t>
            </a:r>
          </a:p>
        </p:txBody>
      </p:sp>
      <p:sp>
        <p:nvSpPr>
          <p:cNvPr id="23560" name="AutoShape 8"/>
          <p:cNvSpPr>
            <a:spLocks noChangeArrowheads="1"/>
          </p:cNvSpPr>
          <p:nvPr/>
        </p:nvSpPr>
        <p:spPr bwMode="auto">
          <a:xfrm>
            <a:off x="3505200" y="4267200"/>
            <a:ext cx="5410200" cy="762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CC"/>
              </a:gs>
              <a:gs pos="100000">
                <a:srgbClr val="F9C06B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18000" tIns="10800" rIns="18000" bIns="10800" anchor="ctr"/>
          <a:lstStyle/>
          <a:p>
            <a:pPr algn="ctr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2800"/>
              <a:t>TRỢ CẤP HƯU TRÍ, MẤT SỨC</a:t>
            </a:r>
          </a:p>
        </p:txBody>
      </p:sp>
      <p:sp>
        <p:nvSpPr>
          <p:cNvPr id="23561" name="AutoShape 9"/>
          <p:cNvSpPr>
            <a:spLocks noChangeArrowheads="1"/>
          </p:cNvSpPr>
          <p:nvPr/>
        </p:nvSpPr>
        <p:spPr bwMode="auto">
          <a:xfrm>
            <a:off x="3505200" y="5105400"/>
            <a:ext cx="5410200" cy="762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CC"/>
              </a:gs>
              <a:gs pos="100000">
                <a:srgbClr val="F9C06B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18000" tIns="10800" rIns="18000" bIns="10800" anchor="ctr"/>
          <a:lstStyle/>
          <a:p>
            <a:pPr algn="ctr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2800"/>
              <a:t>THU NHẬP XÃ VIÊN HTX</a:t>
            </a:r>
          </a:p>
        </p:txBody>
      </p:sp>
      <p:sp>
        <p:nvSpPr>
          <p:cNvPr id="23562" name="AutoShape 10"/>
          <p:cNvSpPr>
            <a:spLocks noChangeArrowheads="1"/>
          </p:cNvSpPr>
          <p:nvPr/>
        </p:nvSpPr>
        <p:spPr bwMode="auto">
          <a:xfrm>
            <a:off x="3505200" y="5943600"/>
            <a:ext cx="5410200" cy="762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CC"/>
              </a:gs>
              <a:gs pos="100000">
                <a:srgbClr val="F9C06B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18000" tIns="10800" rIns="18000" bIns="10800" anchor="ctr"/>
          <a:lstStyle/>
          <a:p>
            <a:pPr algn="ctr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2800"/>
              <a:t>THU NHẬP KHÁC</a:t>
            </a:r>
          </a:p>
        </p:txBody>
      </p:sp>
      <p:cxnSp>
        <p:nvCxnSpPr>
          <p:cNvPr id="23563" name="AutoShape 11"/>
          <p:cNvCxnSpPr>
            <a:cxnSpLocks noChangeShapeType="1"/>
            <a:stCxn id="23555" idx="3"/>
            <a:endCxn id="23557" idx="1"/>
          </p:cNvCxnSpPr>
          <p:nvPr/>
        </p:nvCxnSpPr>
        <p:spPr bwMode="auto">
          <a:xfrm flipV="1">
            <a:off x="2838450" y="1714500"/>
            <a:ext cx="666750" cy="571500"/>
          </a:xfrm>
          <a:prstGeom prst="bentConnector3">
            <a:avLst>
              <a:gd name="adj1" fmla="val 48569"/>
            </a:avLst>
          </a:prstGeom>
          <a:noFill/>
          <a:ln w="76200">
            <a:solidFill>
              <a:srgbClr val="008000"/>
            </a:solidFill>
            <a:miter lim="800000"/>
            <a:headEnd/>
            <a:tailEnd type="triangle" w="med" len="med"/>
          </a:ln>
        </p:spPr>
      </p:cxnSp>
      <p:cxnSp>
        <p:nvCxnSpPr>
          <p:cNvPr id="23564" name="AutoShape 12"/>
          <p:cNvCxnSpPr>
            <a:cxnSpLocks noChangeShapeType="1"/>
            <a:stCxn id="23555" idx="3"/>
            <a:endCxn id="23558" idx="1"/>
          </p:cNvCxnSpPr>
          <p:nvPr/>
        </p:nvCxnSpPr>
        <p:spPr bwMode="auto">
          <a:xfrm>
            <a:off x="2838450" y="2286000"/>
            <a:ext cx="666750" cy="419100"/>
          </a:xfrm>
          <a:prstGeom prst="bentConnector3">
            <a:avLst>
              <a:gd name="adj1" fmla="val 48569"/>
            </a:avLst>
          </a:prstGeom>
          <a:noFill/>
          <a:ln w="76200">
            <a:solidFill>
              <a:srgbClr val="008000"/>
            </a:solidFill>
            <a:miter lim="800000"/>
            <a:headEnd/>
            <a:tailEnd type="triangle" w="med" len="med"/>
          </a:ln>
        </p:spPr>
      </p:cxnSp>
      <p:cxnSp>
        <p:nvCxnSpPr>
          <p:cNvPr id="23565" name="AutoShape 13"/>
          <p:cNvCxnSpPr>
            <a:cxnSpLocks noChangeShapeType="1"/>
            <a:stCxn id="23556" idx="3"/>
            <a:endCxn id="23559" idx="1"/>
          </p:cNvCxnSpPr>
          <p:nvPr/>
        </p:nvCxnSpPr>
        <p:spPr bwMode="auto">
          <a:xfrm flipV="1">
            <a:off x="2914650" y="3810000"/>
            <a:ext cx="590550" cy="1219200"/>
          </a:xfrm>
          <a:prstGeom prst="bentConnector3">
            <a:avLst>
              <a:gd name="adj1" fmla="val 48389"/>
            </a:avLst>
          </a:prstGeom>
          <a:noFill/>
          <a:ln w="76200">
            <a:solidFill>
              <a:srgbClr val="008000"/>
            </a:solidFill>
            <a:miter lim="800000"/>
            <a:headEnd/>
            <a:tailEnd type="triangle" w="med" len="med"/>
          </a:ln>
        </p:spPr>
      </p:cxnSp>
      <p:cxnSp>
        <p:nvCxnSpPr>
          <p:cNvPr id="23566" name="AutoShape 14"/>
          <p:cNvCxnSpPr>
            <a:cxnSpLocks noChangeShapeType="1"/>
            <a:stCxn id="23556" idx="3"/>
            <a:endCxn id="23560" idx="1"/>
          </p:cNvCxnSpPr>
          <p:nvPr/>
        </p:nvCxnSpPr>
        <p:spPr bwMode="auto">
          <a:xfrm flipV="1">
            <a:off x="2914650" y="4648200"/>
            <a:ext cx="590550" cy="381000"/>
          </a:xfrm>
          <a:prstGeom prst="bentConnector3">
            <a:avLst>
              <a:gd name="adj1" fmla="val 48389"/>
            </a:avLst>
          </a:prstGeom>
          <a:noFill/>
          <a:ln w="76200">
            <a:solidFill>
              <a:srgbClr val="008000"/>
            </a:solidFill>
            <a:miter lim="800000"/>
            <a:headEnd/>
            <a:tailEnd type="triangle" w="med" len="med"/>
          </a:ln>
        </p:spPr>
      </p:cxnSp>
      <p:cxnSp>
        <p:nvCxnSpPr>
          <p:cNvPr id="23567" name="AutoShape 15"/>
          <p:cNvCxnSpPr>
            <a:cxnSpLocks noChangeShapeType="1"/>
            <a:stCxn id="23556" idx="3"/>
            <a:endCxn id="23561" idx="1"/>
          </p:cNvCxnSpPr>
          <p:nvPr/>
        </p:nvCxnSpPr>
        <p:spPr bwMode="auto">
          <a:xfrm>
            <a:off x="2914650" y="5029200"/>
            <a:ext cx="590550" cy="457200"/>
          </a:xfrm>
          <a:prstGeom prst="bentConnector3">
            <a:avLst>
              <a:gd name="adj1" fmla="val 48389"/>
            </a:avLst>
          </a:prstGeom>
          <a:noFill/>
          <a:ln w="76200">
            <a:solidFill>
              <a:srgbClr val="008000"/>
            </a:solidFill>
            <a:miter lim="800000"/>
            <a:headEnd/>
            <a:tailEnd type="triangle" w="med" len="med"/>
          </a:ln>
        </p:spPr>
      </p:cxnSp>
      <p:cxnSp>
        <p:nvCxnSpPr>
          <p:cNvPr id="23568" name="AutoShape 16"/>
          <p:cNvCxnSpPr>
            <a:cxnSpLocks noChangeShapeType="1"/>
            <a:stCxn id="23556" idx="3"/>
            <a:endCxn id="23562" idx="1"/>
          </p:cNvCxnSpPr>
          <p:nvPr/>
        </p:nvCxnSpPr>
        <p:spPr bwMode="auto">
          <a:xfrm>
            <a:off x="2914650" y="5029200"/>
            <a:ext cx="590550" cy="1295400"/>
          </a:xfrm>
          <a:prstGeom prst="bentConnector3">
            <a:avLst>
              <a:gd name="adj1" fmla="val 48389"/>
            </a:avLst>
          </a:prstGeom>
          <a:noFill/>
          <a:ln w="76200">
            <a:solidFill>
              <a:srgbClr val="008000"/>
            </a:solidFill>
            <a:miter lim="800000"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>
            <a:off x="457200" y="381000"/>
            <a:ext cx="815340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BF98D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7961" dir="8100000" sy="50000" rotWithShape="0">
              <a:schemeClr val="bg2">
                <a:alpha val="50000"/>
              </a:schemeClr>
            </a:outerShdw>
          </a:effectLst>
        </p:spPr>
        <p:txBody>
          <a:bodyPr lIns="0" tIns="0" rIns="0" bIns="0" anchor="ctr"/>
          <a:lstStyle/>
          <a:p>
            <a:pPr algn="ctr"/>
            <a:r>
              <a:rPr lang="en-US" sz="3600"/>
              <a:t>CÁC TÀI SẢN PHẢI GIAO TRẢ </a:t>
            </a:r>
          </a:p>
          <a:p>
            <a:pPr algn="ctr"/>
            <a:r>
              <a:rPr lang="en-US" sz="3600"/>
              <a:t>THEO BẢN ÁN</a:t>
            </a:r>
          </a:p>
        </p:txBody>
      </p:sp>
      <p:sp>
        <p:nvSpPr>
          <p:cNvPr id="72707" name="AutoShape 3"/>
          <p:cNvSpPr>
            <a:spLocks noChangeArrowheads="1"/>
          </p:cNvSpPr>
          <p:nvPr/>
        </p:nvSpPr>
        <p:spPr bwMode="auto">
          <a:xfrm>
            <a:off x="990600" y="1752600"/>
            <a:ext cx="7010400" cy="1676400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chemeClr val="bg1"/>
              </a:gs>
              <a:gs pos="50000">
                <a:srgbClr val="FF99CC"/>
              </a:gs>
              <a:gs pos="100000">
                <a:schemeClr val="bg1"/>
              </a:gs>
            </a:gsLst>
            <a:lin ang="5400000" scaled="1"/>
          </a:gradFill>
          <a:ln w="25400">
            <a:solidFill>
              <a:srgbClr val="CC99FF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600"/>
              <a:t>ĐỐI VỚI CƯỠNG CHẾ GIAO NHÀ CHUYỂN QUYỀN </a:t>
            </a:r>
          </a:p>
          <a:p>
            <a:pPr algn="ctr"/>
            <a:r>
              <a:rPr lang="en-US" sz="3600"/>
              <a:t>SỬ DỤNG ĐẤT</a:t>
            </a:r>
          </a:p>
        </p:txBody>
      </p:sp>
      <p:sp>
        <p:nvSpPr>
          <p:cNvPr id="24580" name="AutoShape 4"/>
          <p:cNvSpPr>
            <a:spLocks noChangeArrowheads="1"/>
          </p:cNvSpPr>
          <p:nvPr/>
        </p:nvSpPr>
        <p:spPr bwMode="auto">
          <a:xfrm>
            <a:off x="914400" y="3810000"/>
            <a:ext cx="3124200" cy="2819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CCFF"/>
              </a:gs>
              <a:gs pos="50000">
                <a:srgbClr val="FFFFCC"/>
              </a:gs>
              <a:gs pos="100000">
                <a:srgbClr val="00CCFF"/>
              </a:gs>
            </a:gsLst>
            <a:lin ang="5400000" scaled="1"/>
          </a:gra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2800"/>
              <a:t>THỰC TRẠNG NHÀ, ĐẤT, CÓ PHÙ HỢP VỚI BẢN ÁN, QĐ KHÔNG</a:t>
            </a:r>
            <a:endParaRPr lang="en-US" sz="3200"/>
          </a:p>
        </p:txBody>
      </p:sp>
      <p:sp>
        <p:nvSpPr>
          <p:cNvPr id="24581" name="AutoShape 5"/>
          <p:cNvSpPr>
            <a:spLocks noChangeArrowheads="1"/>
          </p:cNvSpPr>
          <p:nvPr/>
        </p:nvSpPr>
        <p:spPr bwMode="auto">
          <a:xfrm>
            <a:off x="4953000" y="3810000"/>
            <a:ext cx="3124200" cy="2819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CCFF"/>
              </a:gs>
              <a:gs pos="50000">
                <a:srgbClr val="FFFFCC"/>
              </a:gs>
              <a:gs pos="100000">
                <a:srgbClr val="00CCFF"/>
              </a:gs>
            </a:gsLst>
            <a:lin ang="5400000" scaled="1"/>
          </a:gra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2800"/>
              <a:t>THỰC TRẠNG TÀI SẢN, ĐỒ VẬT HIỆN CÓ TRONG NHÀ, TRÊN ĐẤT</a:t>
            </a:r>
          </a:p>
        </p:txBody>
      </p:sp>
      <p:sp>
        <p:nvSpPr>
          <p:cNvPr id="24582" name="AutoShape 6"/>
          <p:cNvSpPr>
            <a:spLocks noChangeArrowheads="1"/>
          </p:cNvSpPr>
          <p:nvPr/>
        </p:nvSpPr>
        <p:spPr bwMode="auto">
          <a:xfrm>
            <a:off x="2209800" y="3429000"/>
            <a:ext cx="7620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AutoShape 7"/>
          <p:cNvSpPr>
            <a:spLocks noChangeArrowheads="1"/>
          </p:cNvSpPr>
          <p:nvPr/>
        </p:nvSpPr>
        <p:spPr bwMode="auto">
          <a:xfrm>
            <a:off x="6172200" y="3429000"/>
            <a:ext cx="7620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AutoShape 2"/>
          <p:cNvSpPr>
            <a:spLocks noChangeArrowheads="1"/>
          </p:cNvSpPr>
          <p:nvPr/>
        </p:nvSpPr>
        <p:spPr bwMode="auto">
          <a:xfrm>
            <a:off x="457200" y="381000"/>
            <a:ext cx="815340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BF98D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7961" dir="8100000" sy="50000" rotWithShape="0">
              <a:schemeClr val="bg2">
                <a:alpha val="50000"/>
              </a:schemeClr>
            </a:outerShdw>
          </a:effectLst>
        </p:spPr>
        <p:txBody>
          <a:bodyPr lIns="0" tIns="0" rIns="0" bIns="0" anchor="ctr"/>
          <a:lstStyle/>
          <a:p>
            <a:pPr algn="ctr"/>
            <a:r>
              <a:rPr lang="en-US" sz="3600"/>
              <a:t>CÁC TÀI SẢN PHẢI GIAO TRẢ THEO BẢN ÁN</a:t>
            </a:r>
          </a:p>
        </p:txBody>
      </p:sp>
      <p:sp>
        <p:nvSpPr>
          <p:cNvPr id="73731" name="AutoShape 3"/>
          <p:cNvSpPr>
            <a:spLocks noChangeArrowheads="1"/>
          </p:cNvSpPr>
          <p:nvPr/>
        </p:nvSpPr>
        <p:spPr bwMode="auto">
          <a:xfrm>
            <a:off x="990600" y="1905000"/>
            <a:ext cx="7010400" cy="1143000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33CC33"/>
              </a:gs>
              <a:gs pos="50000">
                <a:schemeClr val="bg1"/>
              </a:gs>
              <a:gs pos="100000">
                <a:srgbClr val="33CC33"/>
              </a:gs>
            </a:gsLst>
            <a:lin ang="18900000" scaled="1"/>
          </a:gradFill>
          <a:ln w="25400">
            <a:solidFill>
              <a:srgbClr val="CC99FF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600"/>
              <a:t>ĐỐI VỚI CƯỠNG CHẾ </a:t>
            </a:r>
          </a:p>
          <a:p>
            <a:pPr algn="ctr"/>
            <a:r>
              <a:rPr lang="en-US" sz="3600"/>
              <a:t>GIAO</a:t>
            </a:r>
            <a:r>
              <a:rPr lang="en-US" sz="3600">
                <a:latin typeface="Arial" charset="0"/>
              </a:rPr>
              <a:t> </a:t>
            </a:r>
            <a:r>
              <a:rPr lang="en-US" sz="3600"/>
              <a:t>VẬT</a:t>
            </a:r>
          </a:p>
        </p:txBody>
      </p:sp>
      <p:sp>
        <p:nvSpPr>
          <p:cNvPr id="73732" name="AutoShape 4"/>
          <p:cNvSpPr>
            <a:spLocks noChangeArrowheads="1"/>
          </p:cNvSpPr>
          <p:nvPr/>
        </p:nvSpPr>
        <p:spPr bwMode="auto">
          <a:xfrm>
            <a:off x="304800" y="3733800"/>
            <a:ext cx="2514600" cy="2895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FF99CC"/>
              </a:gs>
              <a:gs pos="100000">
                <a:schemeClr val="bg1"/>
              </a:gs>
            </a:gsLst>
            <a:lin ang="5400000" scaled="1"/>
          </a:gradFill>
          <a:ln w="25400" algn="ctr">
            <a:solidFill>
              <a:srgbClr val="CC99FF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600"/>
              <a:t>ĐANG ĐỂ Ở ĐÂU</a:t>
            </a:r>
          </a:p>
        </p:txBody>
      </p:sp>
      <p:sp>
        <p:nvSpPr>
          <p:cNvPr id="73733" name="AutoShape 5"/>
          <p:cNvSpPr>
            <a:spLocks noChangeArrowheads="1"/>
          </p:cNvSpPr>
          <p:nvPr/>
        </p:nvSpPr>
        <p:spPr bwMode="auto">
          <a:xfrm>
            <a:off x="3276600" y="3733800"/>
            <a:ext cx="2514600" cy="2895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FF99CC"/>
              </a:gs>
              <a:gs pos="100000">
                <a:schemeClr val="bg1"/>
              </a:gs>
            </a:gsLst>
            <a:lin ang="5400000" scaled="1"/>
          </a:gradFill>
          <a:ln w="25400" algn="ctr">
            <a:solidFill>
              <a:srgbClr val="CC99FF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600"/>
              <a:t>DO AI QUẢN LÝ</a:t>
            </a:r>
          </a:p>
        </p:txBody>
      </p:sp>
      <p:sp>
        <p:nvSpPr>
          <p:cNvPr id="73734" name="AutoShape 6"/>
          <p:cNvSpPr>
            <a:spLocks noChangeArrowheads="1"/>
          </p:cNvSpPr>
          <p:nvPr/>
        </p:nvSpPr>
        <p:spPr bwMode="auto">
          <a:xfrm>
            <a:off x="6248400" y="3752850"/>
            <a:ext cx="2514600" cy="2895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FF99CC"/>
              </a:gs>
              <a:gs pos="100000">
                <a:schemeClr val="bg1"/>
              </a:gs>
            </a:gsLst>
            <a:lin ang="5400000" scaled="1"/>
          </a:gradFill>
          <a:ln w="25400" algn="ctr">
            <a:solidFill>
              <a:srgbClr val="CC99FF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600"/>
              <a:t>TÌNH TRẠNG HIỆN TẠI</a:t>
            </a:r>
          </a:p>
        </p:txBody>
      </p:sp>
      <p:sp>
        <p:nvSpPr>
          <p:cNvPr id="25607" name="AutoShape 7"/>
          <p:cNvSpPr>
            <a:spLocks noChangeArrowheads="1"/>
          </p:cNvSpPr>
          <p:nvPr/>
        </p:nvSpPr>
        <p:spPr bwMode="auto">
          <a:xfrm>
            <a:off x="1143000" y="3048000"/>
            <a:ext cx="762000" cy="685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8" name="AutoShape 8"/>
          <p:cNvSpPr>
            <a:spLocks noChangeArrowheads="1"/>
          </p:cNvSpPr>
          <p:nvPr/>
        </p:nvSpPr>
        <p:spPr bwMode="auto">
          <a:xfrm>
            <a:off x="4191000" y="3048000"/>
            <a:ext cx="762000" cy="685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AutoShape 9"/>
          <p:cNvSpPr>
            <a:spLocks noChangeArrowheads="1"/>
          </p:cNvSpPr>
          <p:nvPr/>
        </p:nvSpPr>
        <p:spPr bwMode="auto">
          <a:xfrm>
            <a:off x="7162800" y="3048000"/>
            <a:ext cx="762000" cy="685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AutoShape 2"/>
          <p:cNvSpPr>
            <a:spLocks noChangeArrowheads="1"/>
          </p:cNvSpPr>
          <p:nvPr/>
        </p:nvSpPr>
        <p:spPr bwMode="auto">
          <a:xfrm>
            <a:off x="457200" y="381000"/>
            <a:ext cx="8153400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BF98D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7961" dir="8100000" sy="50000" rotWithShape="0">
              <a:schemeClr val="bg2">
                <a:alpha val="50000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3600"/>
              <a:t>2.1.5. CÁC TÀI SẢN PHẢI GIAO TRẢ THEO BẢN ÁN</a:t>
            </a:r>
          </a:p>
        </p:txBody>
      </p:sp>
      <p:sp>
        <p:nvSpPr>
          <p:cNvPr id="74755" name="AutoShape 3"/>
          <p:cNvSpPr>
            <a:spLocks noChangeArrowheads="1"/>
          </p:cNvSpPr>
          <p:nvPr/>
        </p:nvSpPr>
        <p:spPr bwMode="auto">
          <a:xfrm>
            <a:off x="990600" y="1905000"/>
            <a:ext cx="7010400" cy="1143000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FF0000"/>
              </a:gs>
              <a:gs pos="50000">
                <a:schemeClr val="bg1"/>
              </a:gs>
              <a:gs pos="100000">
                <a:srgbClr val="FF0000"/>
              </a:gs>
            </a:gsLst>
            <a:lin ang="18900000" scaled="1"/>
          </a:gradFill>
          <a:ln w="254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600"/>
              <a:t>ĐỐI VỚI CƯỠNG CHẾ BUỘC PHẢI LÀM 1 VIỆC</a:t>
            </a:r>
          </a:p>
        </p:txBody>
      </p:sp>
      <p:sp>
        <p:nvSpPr>
          <p:cNvPr id="74756" name="AutoShape 4"/>
          <p:cNvSpPr>
            <a:spLocks noChangeArrowheads="1"/>
          </p:cNvSpPr>
          <p:nvPr/>
        </p:nvSpPr>
        <p:spPr bwMode="auto">
          <a:xfrm>
            <a:off x="685800" y="3733800"/>
            <a:ext cx="3276600" cy="2895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CC99FF"/>
              </a:gs>
              <a:gs pos="100000">
                <a:schemeClr val="bg1"/>
              </a:gs>
            </a:gsLst>
            <a:lin ang="5400000" scaled="1"/>
          </a:gradFill>
          <a:ln w="2540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200"/>
              <a:t>KHỐI LƯỢNG CÔNG VIỆC CẦN THỰC HIỆN</a:t>
            </a:r>
          </a:p>
        </p:txBody>
      </p:sp>
      <p:sp>
        <p:nvSpPr>
          <p:cNvPr id="74757" name="AutoShape 5"/>
          <p:cNvSpPr>
            <a:spLocks noChangeArrowheads="1"/>
          </p:cNvSpPr>
          <p:nvPr/>
        </p:nvSpPr>
        <p:spPr bwMode="auto">
          <a:xfrm>
            <a:off x="4953000" y="3752850"/>
            <a:ext cx="3276600" cy="2895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CC99FF"/>
              </a:gs>
              <a:gs pos="100000">
                <a:schemeClr val="bg1"/>
              </a:gs>
            </a:gsLst>
            <a:lin ang="5400000" scaled="1"/>
          </a:gradFill>
          <a:ln w="2540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200"/>
              <a:t>CÁC VẤN ĐỀ KHÁC</a:t>
            </a:r>
          </a:p>
        </p:txBody>
      </p:sp>
      <p:sp>
        <p:nvSpPr>
          <p:cNvPr id="26630" name="AutoShape 6"/>
          <p:cNvSpPr>
            <a:spLocks noChangeArrowheads="1"/>
          </p:cNvSpPr>
          <p:nvPr/>
        </p:nvSpPr>
        <p:spPr bwMode="auto">
          <a:xfrm>
            <a:off x="1905000" y="3048000"/>
            <a:ext cx="762000" cy="685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AutoShape 7"/>
          <p:cNvSpPr>
            <a:spLocks noChangeArrowheads="1"/>
          </p:cNvSpPr>
          <p:nvPr/>
        </p:nvSpPr>
        <p:spPr bwMode="auto">
          <a:xfrm>
            <a:off x="6248400" y="3048000"/>
            <a:ext cx="762000" cy="685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idx="1"/>
          </p:nvPr>
        </p:nvSpPr>
        <p:spPr>
          <a:xfrm>
            <a:off x="228600" y="0"/>
            <a:ext cx="8610600" cy="6858000"/>
          </a:xfrm>
        </p:spPr>
        <p:txBody>
          <a:bodyPr/>
          <a:lstStyle/>
          <a:p>
            <a:endParaRPr lang="en-US" sz="3400" dirty="0" smtClean="0"/>
          </a:p>
          <a:p>
            <a:endParaRPr lang="en-US" sz="3400" dirty="0" smtClean="0"/>
          </a:p>
          <a:p>
            <a:pPr>
              <a:buFont typeface="Wingdings 2" pitchFamily="18" charset="2"/>
              <a:buNone/>
            </a:pPr>
            <a:r>
              <a:rPr lang="en-US" sz="4400" dirty="0" smtClean="0">
                <a:latin typeface="Times New Roman" pitchFamily="18" charset="0"/>
              </a:rPr>
              <a:t>		*</a:t>
            </a:r>
            <a:r>
              <a:rPr lang="en-US" sz="4400" dirty="0" err="1" smtClean="0">
                <a:latin typeface="Times New Roman" pitchFamily="18" charset="0"/>
              </a:rPr>
              <a:t>Nếu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là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động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sản</a:t>
            </a:r>
            <a:r>
              <a:rPr lang="en-US" sz="4400" dirty="0" smtClean="0">
                <a:latin typeface="Times New Roman" pitchFamily="18" charset="0"/>
              </a:rPr>
              <a:t> 	</a:t>
            </a:r>
          </a:p>
          <a:p>
            <a:pPr>
              <a:buFont typeface="Wingdings 2" pitchFamily="18" charset="2"/>
              <a:buNone/>
            </a:pPr>
            <a:r>
              <a:rPr lang="en-US" sz="4400" dirty="0" smtClean="0">
                <a:latin typeface="Times New Roman" pitchFamily="18" charset="0"/>
              </a:rPr>
              <a:t>		</a:t>
            </a:r>
            <a:r>
              <a:rPr lang="en-US" sz="4400" dirty="0" err="1" smtClean="0">
                <a:latin typeface="Times New Roman" pitchFamily="18" charset="0"/>
              </a:rPr>
              <a:t>Đối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với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một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số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động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sản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đặc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biệt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ít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thông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dụng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trên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thị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trường</a:t>
            </a:r>
            <a:r>
              <a:rPr lang="en-US" sz="4400" dirty="0" smtClean="0">
                <a:latin typeface="Times New Roman" pitchFamily="18" charset="0"/>
              </a:rPr>
              <a:t> (</a:t>
            </a:r>
            <a:r>
              <a:rPr lang="en-US" sz="4400" dirty="0" err="1" smtClean="0">
                <a:latin typeface="Times New Roman" pitchFamily="18" charset="0"/>
              </a:rPr>
              <a:t>dây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truyền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máy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móc</a:t>
            </a:r>
            <a:r>
              <a:rPr lang="en-US" sz="4400" dirty="0" smtClean="0">
                <a:latin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</a:rPr>
              <a:t>thiết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bị</a:t>
            </a:r>
            <a:r>
              <a:rPr lang="en-US" sz="4400" dirty="0" smtClean="0">
                <a:latin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</a:rPr>
              <a:t>dụng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cụ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máy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móc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trong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ngành</a:t>
            </a:r>
            <a:r>
              <a:rPr lang="en-US" sz="4400" dirty="0" smtClean="0">
                <a:latin typeface="Times New Roman" pitchFamily="18" charset="0"/>
              </a:rPr>
              <a:t> y </a:t>
            </a:r>
            <a:r>
              <a:rPr lang="en-US" sz="4400" dirty="0" err="1" smtClean="0">
                <a:latin typeface="Times New Roman" pitchFamily="18" charset="0"/>
              </a:rPr>
              <a:t>tế</a:t>
            </a:r>
            <a:r>
              <a:rPr lang="en-US" sz="4400" dirty="0" smtClean="0">
                <a:latin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</a:rPr>
              <a:t>trạm</a:t>
            </a:r>
            <a:r>
              <a:rPr lang="en-US" sz="4400" dirty="0" smtClean="0">
                <a:latin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</a:rPr>
              <a:t>điện</a:t>
            </a:r>
            <a:r>
              <a:rPr lang="en-US" sz="4400" dirty="0" smtClean="0">
                <a:latin typeface="Times New Roman" pitchFamily="18" charset="0"/>
              </a:rPr>
              <a:t>…). </a:t>
            </a:r>
            <a:endParaRPr lang="vi-VN" sz="4400" dirty="0" smtClean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idx="1"/>
          </p:nvPr>
        </p:nvSpPr>
        <p:spPr>
          <a:xfrm>
            <a:off x="228600" y="0"/>
            <a:ext cx="8382000" cy="6858000"/>
          </a:xfrm>
        </p:spPr>
        <p:txBody>
          <a:bodyPr/>
          <a:lstStyle/>
          <a:p>
            <a:endParaRPr lang="en-US" sz="4400" dirty="0" smtClean="0">
              <a:latin typeface="Times New Roman" pitchFamily="18" charset="0"/>
            </a:endParaRPr>
          </a:p>
          <a:p>
            <a:pPr>
              <a:buFont typeface="Wingdings 2" pitchFamily="18" charset="2"/>
              <a:buNone/>
            </a:pPr>
            <a:r>
              <a:rPr lang="en-US" sz="3600" dirty="0" smtClean="0">
                <a:latin typeface="Times New Roman" pitchFamily="18" charset="0"/>
              </a:rPr>
              <a:t>* </a:t>
            </a:r>
            <a:r>
              <a:rPr lang="en-US" sz="3600" dirty="0" err="1" smtClean="0">
                <a:latin typeface="Times New Roman" pitchFamily="18" charset="0"/>
              </a:rPr>
              <a:t>Nếu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là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bất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động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sản</a:t>
            </a:r>
            <a:r>
              <a:rPr lang="en-US" sz="3600" dirty="0" smtClean="0">
                <a:latin typeface="Times New Roman" pitchFamily="18" charset="0"/>
              </a:rPr>
              <a:t> : </a:t>
            </a:r>
          </a:p>
          <a:p>
            <a:pPr>
              <a:buFont typeface="Wingdings 2" pitchFamily="18" charset="2"/>
              <a:buNone/>
            </a:pPr>
            <a:r>
              <a:rPr lang="en-US" sz="3600" dirty="0" smtClean="0">
                <a:latin typeface="Times New Roman" pitchFamily="18" charset="0"/>
              </a:rPr>
              <a:t>	-</a:t>
            </a:r>
            <a:r>
              <a:rPr lang="en-US" sz="3600" dirty="0" err="1" smtClean="0">
                <a:latin typeface="Times New Roman" pitchFamily="18" charset="0"/>
              </a:rPr>
              <a:t>Hình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dáng</a:t>
            </a:r>
            <a:r>
              <a:rPr lang="en-US" sz="3600" dirty="0" smtClean="0">
                <a:latin typeface="Times New Roman" pitchFamily="18" charset="0"/>
              </a:rPr>
              <a:t>, </a:t>
            </a:r>
            <a:r>
              <a:rPr lang="en-US" sz="3600" dirty="0" err="1" smtClean="0">
                <a:latin typeface="Times New Roman" pitchFamily="18" charset="0"/>
              </a:rPr>
              <a:t>Diện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tích</a:t>
            </a:r>
            <a:r>
              <a:rPr lang="en-US" sz="3600" dirty="0" smtClean="0">
                <a:latin typeface="Times New Roman" pitchFamily="18" charset="0"/>
              </a:rPr>
              <a:t>, </a:t>
            </a:r>
            <a:r>
              <a:rPr lang="en-US" sz="3600" dirty="0" err="1" smtClean="0">
                <a:latin typeface="Times New Roman" pitchFamily="18" charset="0"/>
              </a:rPr>
              <a:t>kích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thước</a:t>
            </a:r>
            <a:r>
              <a:rPr lang="en-US" sz="3600" dirty="0" smtClean="0">
                <a:latin typeface="Times New Roman" pitchFamily="18" charset="0"/>
              </a:rPr>
              <a:t> </a:t>
            </a:r>
          </a:p>
          <a:p>
            <a:pPr>
              <a:buFont typeface="Wingdings 2" pitchFamily="18" charset="2"/>
              <a:buNone/>
            </a:pPr>
            <a:r>
              <a:rPr lang="en-US" sz="3600" dirty="0" smtClean="0">
                <a:latin typeface="Times New Roman" pitchFamily="18" charset="0"/>
              </a:rPr>
              <a:t>	- </a:t>
            </a:r>
            <a:r>
              <a:rPr lang="en-US" sz="3600" dirty="0" err="1" smtClean="0">
                <a:latin typeface="Times New Roman" pitchFamily="18" charset="0"/>
              </a:rPr>
              <a:t>Đất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đã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có</a:t>
            </a:r>
            <a:r>
              <a:rPr lang="en-US" sz="3600" dirty="0" smtClean="0">
                <a:latin typeface="Times New Roman" pitchFamily="18" charset="0"/>
              </a:rPr>
              <a:t> GCNQSSĐ </a:t>
            </a:r>
            <a:r>
              <a:rPr lang="en-US" sz="3600" dirty="0" err="1" smtClean="0">
                <a:latin typeface="Times New Roman" pitchFamily="18" charset="0"/>
              </a:rPr>
              <a:t>chưa</a:t>
            </a:r>
            <a:r>
              <a:rPr lang="en-US" sz="3600" dirty="0" smtClean="0">
                <a:latin typeface="Times New Roman" pitchFamily="18" charset="0"/>
              </a:rPr>
              <a:t>; </a:t>
            </a:r>
            <a:r>
              <a:rPr lang="en-US" sz="3600" dirty="0" err="1" smtClean="0">
                <a:latin typeface="Times New Roman" pitchFamily="18" charset="0"/>
              </a:rPr>
              <a:t>nếu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chưa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có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phải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tìm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hiểu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rõ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nguyên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nhân</a:t>
            </a:r>
            <a:r>
              <a:rPr lang="en-US" sz="3600" dirty="0" smtClean="0">
                <a:latin typeface="Times New Roman" pitchFamily="18" charset="0"/>
              </a:rPr>
              <a:t> .</a:t>
            </a:r>
          </a:p>
          <a:p>
            <a:pPr>
              <a:buFont typeface="Wingdings 2" pitchFamily="18" charset="2"/>
              <a:buNone/>
            </a:pPr>
            <a:r>
              <a:rPr lang="en-US" sz="3600" dirty="0" smtClean="0">
                <a:latin typeface="Times New Roman" pitchFamily="18" charset="0"/>
              </a:rPr>
              <a:t>	- </a:t>
            </a:r>
            <a:r>
              <a:rPr lang="en-US" sz="3600" dirty="0" err="1" smtClean="0">
                <a:latin typeface="Times New Roman" pitchFamily="18" charset="0"/>
              </a:rPr>
              <a:t>Tài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sản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trên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đất</a:t>
            </a:r>
            <a:r>
              <a:rPr lang="en-US" sz="3600" dirty="0" smtClean="0">
                <a:latin typeface="Times New Roman" pitchFamily="18" charset="0"/>
              </a:rPr>
              <a:t> (</a:t>
            </a:r>
            <a:r>
              <a:rPr lang="en-US" sz="3600" dirty="0" err="1" smtClean="0">
                <a:latin typeface="Times New Roman" pitchFamily="18" charset="0"/>
              </a:rPr>
              <a:t>công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trình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xây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dựng</a:t>
            </a:r>
            <a:r>
              <a:rPr lang="en-US" sz="3600" dirty="0" smtClean="0">
                <a:latin typeface="Times New Roman" pitchFamily="18" charset="0"/>
              </a:rPr>
              <a:t>; </a:t>
            </a:r>
            <a:r>
              <a:rPr lang="en-US" sz="3600" dirty="0" err="1" smtClean="0">
                <a:latin typeface="Times New Roman" pitchFamily="18" charset="0"/>
              </a:rPr>
              <a:t>cây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lâu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năm</a:t>
            </a:r>
            <a:endParaRPr lang="en-US" sz="3600" dirty="0" smtClean="0">
              <a:latin typeface="Times New Roman" pitchFamily="18" charset="0"/>
            </a:endParaRPr>
          </a:p>
          <a:p>
            <a:pPr>
              <a:buFont typeface="Wingdings 2" pitchFamily="18" charset="2"/>
              <a:buNone/>
            </a:pPr>
            <a:r>
              <a:rPr lang="en-US" sz="3600" dirty="0" smtClean="0">
                <a:latin typeface="Times New Roman" pitchFamily="18" charset="0"/>
              </a:rPr>
              <a:t>- Ai </a:t>
            </a:r>
            <a:r>
              <a:rPr lang="en-US" sz="3600" dirty="0" err="1" smtClean="0">
                <a:latin typeface="Times New Roman" pitchFamily="18" charset="0"/>
              </a:rPr>
              <a:t>đang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trực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tiếp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quản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lý</a:t>
            </a:r>
            <a:r>
              <a:rPr lang="en-US" sz="3600" dirty="0" smtClean="0">
                <a:latin typeface="Times New Roman" pitchFamily="18" charset="0"/>
              </a:rPr>
              <a:t>, </a:t>
            </a:r>
            <a:r>
              <a:rPr lang="en-US" sz="3600" dirty="0" err="1" smtClean="0">
                <a:latin typeface="Times New Roman" pitchFamily="18" charset="0"/>
              </a:rPr>
              <a:t>sử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dụng</a:t>
            </a:r>
            <a:r>
              <a:rPr lang="en-US" sz="3600" dirty="0" smtClean="0">
                <a:latin typeface="Times New Roman" pitchFamily="18" charset="0"/>
              </a:rPr>
              <a:t> (</a:t>
            </a:r>
            <a:r>
              <a:rPr lang="en-US" sz="3600" dirty="0" err="1" smtClean="0">
                <a:latin typeface="Times New Roman" pitchFamily="18" charset="0"/>
              </a:rPr>
              <a:t>làm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rõ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nhân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thân</a:t>
            </a:r>
            <a:r>
              <a:rPr lang="en-US" sz="3600" dirty="0" smtClean="0">
                <a:latin typeface="Times New Roman" pitchFamily="18" charset="0"/>
              </a:rPr>
              <a:t>, </a:t>
            </a:r>
            <a:r>
              <a:rPr lang="en-US" sz="3600" dirty="0" err="1" smtClean="0">
                <a:latin typeface="Times New Roman" pitchFamily="18" charset="0"/>
              </a:rPr>
              <a:t>mối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quan</a:t>
            </a:r>
            <a:r>
              <a:rPr lang="en-US" sz="3600" dirty="0" smtClean="0">
                <a:latin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</a:rPr>
              <a:t>hệ</a:t>
            </a:r>
            <a:r>
              <a:rPr lang="en-US" sz="3600" dirty="0" smtClean="0">
                <a:latin typeface="Times New Roman" pitchFamily="18" charset="0"/>
              </a:rPr>
              <a:t>) </a:t>
            </a:r>
          </a:p>
          <a:p>
            <a:pPr>
              <a:buFont typeface="Wingdings 2" pitchFamily="18" charset="2"/>
              <a:buNone/>
            </a:pPr>
            <a:endParaRPr lang="en-US" sz="4400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vi-VN" sz="4400" dirty="0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idx="1"/>
          </p:nvPr>
        </p:nvSpPr>
        <p:spPr>
          <a:xfrm>
            <a:off x="533400" y="0"/>
            <a:ext cx="7772400" cy="6858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mtClean="0"/>
              <a:t> 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pPr>
              <a:buFont typeface="Wingdings" pitchFamily="2" charset="2"/>
              <a:buNone/>
            </a:pPr>
            <a:r>
              <a:rPr lang="en-US" sz="4400" smtClean="0">
                <a:latin typeface="Times New Roman" pitchFamily="18" charset="0"/>
              </a:rPr>
              <a:t>		</a:t>
            </a:r>
          </a:p>
          <a:p>
            <a:pPr>
              <a:buFont typeface="Wingdings" pitchFamily="2" charset="2"/>
              <a:buNone/>
            </a:pPr>
            <a:r>
              <a:rPr lang="en-US" sz="4400" smtClean="0">
                <a:latin typeface="Times New Roman" pitchFamily="18" charset="0"/>
              </a:rPr>
              <a:t>		Việc xác minh đối với tài sản thuộc diện phải đăng ký, chuyển quyền sở hữu, sử dụng tài sản</a:t>
            </a:r>
            <a:endParaRPr lang="vi-VN" sz="4400" smtClean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609600" y="381000"/>
            <a:ext cx="8001000" cy="1143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18900000" scaled="1"/>
          </a:gradFill>
          <a:ln w="41275">
            <a:solidFill>
              <a:srgbClr val="FF00FF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3600">
                <a:latin typeface="Arial" charset="0"/>
              </a:rPr>
              <a:t>XÁC MINH NHÂN THÂN CỦA NGƯỜI PHẢI THA</a:t>
            </a:r>
          </a:p>
        </p:txBody>
      </p:sp>
      <p:sp>
        <p:nvSpPr>
          <p:cNvPr id="30723" name="AutoShape 3"/>
          <p:cNvSpPr>
            <a:spLocks noChangeArrowheads="1"/>
          </p:cNvSpPr>
          <p:nvPr/>
        </p:nvSpPr>
        <p:spPr bwMode="auto">
          <a:xfrm>
            <a:off x="609600" y="2362200"/>
            <a:ext cx="3505200" cy="3200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99"/>
              </a:gs>
              <a:gs pos="50000">
                <a:srgbClr val="CC99FF"/>
              </a:gs>
              <a:gs pos="100000">
                <a:srgbClr val="FFFF99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3600">
                <a:latin typeface="Arial" charset="0"/>
              </a:rPr>
              <a:t>VỀ BẢN THÂN NGƯỜI PHẢI THA</a:t>
            </a:r>
          </a:p>
        </p:txBody>
      </p:sp>
      <p:sp>
        <p:nvSpPr>
          <p:cNvPr id="30724" name="AutoShape 4"/>
          <p:cNvSpPr>
            <a:spLocks noChangeArrowheads="1"/>
          </p:cNvSpPr>
          <p:nvPr/>
        </p:nvSpPr>
        <p:spPr bwMode="auto">
          <a:xfrm>
            <a:off x="4953000" y="2362200"/>
            <a:ext cx="3505200" cy="3200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99"/>
              </a:gs>
              <a:gs pos="50000">
                <a:srgbClr val="CC99FF"/>
              </a:gs>
              <a:gs pos="100000">
                <a:srgbClr val="FFFF99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3600">
                <a:latin typeface="Arial" charset="0"/>
              </a:rPr>
              <a:t>VỀ CÁC THÀNH VIÊN KHÁC TRONG GIA ĐÌNH NGƯỜI PHẢI THA</a:t>
            </a:r>
          </a:p>
        </p:txBody>
      </p:sp>
      <p:sp>
        <p:nvSpPr>
          <p:cNvPr id="30725" name="AutoShape 5"/>
          <p:cNvSpPr>
            <a:spLocks noChangeArrowheads="1"/>
          </p:cNvSpPr>
          <p:nvPr/>
        </p:nvSpPr>
        <p:spPr bwMode="auto">
          <a:xfrm>
            <a:off x="1981200" y="1828800"/>
            <a:ext cx="8382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AutoShape 6"/>
          <p:cNvSpPr>
            <a:spLocks noChangeArrowheads="1"/>
          </p:cNvSpPr>
          <p:nvPr/>
        </p:nvSpPr>
        <p:spPr bwMode="auto">
          <a:xfrm>
            <a:off x="6324600" y="1828800"/>
            <a:ext cx="8382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ChangeArrowheads="1"/>
          </p:cNvSpPr>
          <p:nvPr/>
        </p:nvSpPr>
        <p:spPr bwMode="auto">
          <a:xfrm>
            <a:off x="609600" y="381000"/>
            <a:ext cx="7924800" cy="1371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99"/>
              </a:gs>
              <a:gs pos="50000">
                <a:srgbClr val="CC99FF"/>
              </a:gs>
              <a:gs pos="100000">
                <a:srgbClr val="FFFF99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4000">
                <a:latin typeface="Arial" charset="0"/>
              </a:rPr>
              <a:t>VỀ BẢN THÂN NGƯỜI PHẢI THA</a:t>
            </a:r>
          </a:p>
        </p:txBody>
      </p:sp>
      <p:sp>
        <p:nvSpPr>
          <p:cNvPr id="76803" name="AutoShape 3"/>
          <p:cNvSpPr>
            <a:spLocks noChangeArrowheads="1"/>
          </p:cNvSpPr>
          <p:nvPr/>
        </p:nvSpPr>
        <p:spPr bwMode="auto">
          <a:xfrm>
            <a:off x="304800" y="2362200"/>
            <a:ext cx="1905000" cy="3505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FF99CC"/>
              </a:gs>
              <a:gs pos="100000">
                <a:schemeClr val="bg1"/>
              </a:gs>
            </a:gsLst>
            <a:lin ang="5400000" scaled="1"/>
          </a:gradFill>
          <a:ln w="25400" algn="ctr">
            <a:solidFill>
              <a:srgbClr val="CC99FF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200">
                <a:latin typeface="Arial" charset="0"/>
              </a:rPr>
              <a:t>TRÌNH ĐỘ NHẬN THỨC, HIỂU BIẾT PL</a:t>
            </a:r>
          </a:p>
        </p:txBody>
      </p:sp>
      <p:sp>
        <p:nvSpPr>
          <p:cNvPr id="76804" name="AutoShape 4"/>
          <p:cNvSpPr>
            <a:spLocks noChangeArrowheads="1"/>
          </p:cNvSpPr>
          <p:nvPr/>
        </p:nvSpPr>
        <p:spPr bwMode="auto">
          <a:xfrm>
            <a:off x="2514600" y="2343150"/>
            <a:ext cx="1905000" cy="3505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FF99CC"/>
              </a:gs>
              <a:gs pos="100000">
                <a:schemeClr val="bg1"/>
              </a:gs>
            </a:gsLst>
            <a:lin ang="5400000" scaled="1"/>
          </a:gradFill>
          <a:ln w="25400" algn="ctr">
            <a:solidFill>
              <a:srgbClr val="CC99FF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200">
                <a:latin typeface="Arial" charset="0"/>
              </a:rPr>
              <a:t>TIỀN ÁN, TIỀN SỰ</a:t>
            </a:r>
          </a:p>
        </p:txBody>
      </p:sp>
      <p:sp>
        <p:nvSpPr>
          <p:cNvPr id="76805" name="AutoShape 5"/>
          <p:cNvSpPr>
            <a:spLocks noChangeArrowheads="1"/>
          </p:cNvSpPr>
          <p:nvPr/>
        </p:nvSpPr>
        <p:spPr bwMode="auto">
          <a:xfrm>
            <a:off x="6858000" y="2362200"/>
            <a:ext cx="1905000" cy="3505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FF99CC"/>
              </a:gs>
              <a:gs pos="100000">
                <a:schemeClr val="bg1"/>
              </a:gs>
            </a:gsLst>
            <a:lin ang="5400000" scaled="1"/>
          </a:gradFill>
          <a:ln w="25400" algn="ctr">
            <a:solidFill>
              <a:srgbClr val="CC99FF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200">
                <a:latin typeface="Arial" charset="0"/>
              </a:rPr>
              <a:t>THÁI ĐỘ VÀ HÀNH VI CỦA NGƯỜI PHẢI THA</a:t>
            </a:r>
          </a:p>
        </p:txBody>
      </p:sp>
      <p:sp>
        <p:nvSpPr>
          <p:cNvPr id="76806" name="AutoShape 6"/>
          <p:cNvSpPr>
            <a:spLocks noChangeArrowheads="1"/>
          </p:cNvSpPr>
          <p:nvPr/>
        </p:nvSpPr>
        <p:spPr bwMode="auto">
          <a:xfrm>
            <a:off x="4724400" y="2362200"/>
            <a:ext cx="1905000" cy="3505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FF99CC"/>
              </a:gs>
              <a:gs pos="100000">
                <a:schemeClr val="bg1"/>
              </a:gs>
            </a:gsLst>
            <a:lin ang="5400000" scaled="1"/>
          </a:gradFill>
          <a:ln w="25400" algn="ctr">
            <a:solidFill>
              <a:srgbClr val="CC99FF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200">
                <a:latin typeface="Arial" charset="0"/>
              </a:rPr>
              <a:t>CÔNG VIỆC LÀM</a:t>
            </a:r>
          </a:p>
        </p:txBody>
      </p:sp>
      <p:sp>
        <p:nvSpPr>
          <p:cNvPr id="31751" name="AutoShape 7"/>
          <p:cNvSpPr>
            <a:spLocks noChangeArrowheads="1"/>
          </p:cNvSpPr>
          <p:nvPr/>
        </p:nvSpPr>
        <p:spPr bwMode="auto">
          <a:xfrm>
            <a:off x="914400" y="1752600"/>
            <a:ext cx="6858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AutoShape 8"/>
          <p:cNvSpPr>
            <a:spLocks noChangeArrowheads="1"/>
          </p:cNvSpPr>
          <p:nvPr/>
        </p:nvSpPr>
        <p:spPr bwMode="auto">
          <a:xfrm>
            <a:off x="3124200" y="1752600"/>
            <a:ext cx="6858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AutoShape 9"/>
          <p:cNvSpPr>
            <a:spLocks noChangeArrowheads="1"/>
          </p:cNvSpPr>
          <p:nvPr/>
        </p:nvSpPr>
        <p:spPr bwMode="auto">
          <a:xfrm>
            <a:off x="5410200" y="1752600"/>
            <a:ext cx="6858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AutoShape 10"/>
          <p:cNvSpPr>
            <a:spLocks noChangeArrowheads="1"/>
          </p:cNvSpPr>
          <p:nvPr/>
        </p:nvSpPr>
        <p:spPr bwMode="auto">
          <a:xfrm>
            <a:off x="7467600" y="1752600"/>
            <a:ext cx="6858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/>
          <p:cNvSpPr>
            <a:spLocks noChangeArrowheads="1"/>
          </p:cNvSpPr>
          <p:nvPr/>
        </p:nvSpPr>
        <p:spPr bwMode="auto">
          <a:xfrm>
            <a:off x="609600" y="381000"/>
            <a:ext cx="7924800" cy="1371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99"/>
              </a:gs>
              <a:gs pos="50000">
                <a:srgbClr val="CC99FF"/>
              </a:gs>
              <a:gs pos="100000">
                <a:srgbClr val="FFFF99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3600">
                <a:latin typeface="Arial" charset="0"/>
              </a:rPr>
              <a:t>VỀ CÁC THÀNH VIÊN KHÁC TRONG GIA ĐÌNH NGƯỜI PHẢI THA</a:t>
            </a:r>
          </a:p>
        </p:txBody>
      </p:sp>
      <p:sp>
        <p:nvSpPr>
          <p:cNvPr id="32771" name="AutoShape 3"/>
          <p:cNvSpPr>
            <a:spLocks noChangeArrowheads="1"/>
          </p:cNvSpPr>
          <p:nvPr/>
        </p:nvSpPr>
        <p:spPr bwMode="auto">
          <a:xfrm>
            <a:off x="304800" y="2362200"/>
            <a:ext cx="1905000" cy="4191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5400" algn="ctr">
            <a:solidFill>
              <a:srgbClr val="CC99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Arial" charset="0"/>
              </a:rPr>
              <a:t>THÁI ĐỘ CỦA CÁC THÂN NHÂN</a:t>
            </a:r>
          </a:p>
        </p:txBody>
      </p:sp>
      <p:sp>
        <p:nvSpPr>
          <p:cNvPr id="32772" name="AutoShape 4"/>
          <p:cNvSpPr>
            <a:spLocks noChangeArrowheads="1"/>
          </p:cNvSpPr>
          <p:nvPr/>
        </p:nvSpPr>
        <p:spPr bwMode="auto">
          <a:xfrm>
            <a:off x="2514600" y="2343150"/>
            <a:ext cx="1905000" cy="4191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5400" algn="ctr">
            <a:solidFill>
              <a:srgbClr val="CC99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Arial" charset="0"/>
              </a:rPr>
              <a:t>GIA ĐÌNH CÓ THUỘC DIỆN CHÍNH SÁCH KHÔNG?</a:t>
            </a:r>
          </a:p>
        </p:txBody>
      </p:sp>
      <p:sp>
        <p:nvSpPr>
          <p:cNvPr id="32773" name="AutoShape 5"/>
          <p:cNvSpPr>
            <a:spLocks noChangeArrowheads="1"/>
          </p:cNvSpPr>
          <p:nvPr/>
        </p:nvSpPr>
        <p:spPr bwMode="auto">
          <a:xfrm>
            <a:off x="6858000" y="2362200"/>
            <a:ext cx="1905000" cy="4191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5400" algn="ctr">
            <a:solidFill>
              <a:srgbClr val="CC99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Arial" charset="0"/>
              </a:rPr>
              <a:t>CÓ BIỂU HIỆN CHỐNG ĐỐI KHÔNG</a:t>
            </a:r>
          </a:p>
        </p:txBody>
      </p:sp>
      <p:sp>
        <p:nvSpPr>
          <p:cNvPr id="32774" name="AutoShape 6"/>
          <p:cNvSpPr>
            <a:spLocks noChangeArrowheads="1"/>
          </p:cNvSpPr>
          <p:nvPr/>
        </p:nvSpPr>
        <p:spPr bwMode="auto">
          <a:xfrm>
            <a:off x="4572000" y="2362200"/>
            <a:ext cx="2057400" cy="4191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5400" algn="ctr">
            <a:solidFill>
              <a:srgbClr val="CC99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Arial" charset="0"/>
              </a:rPr>
              <a:t>CÓ AI LÀ ĐỐI TƯỢNG HÌNH SỰ ĐANG DO CÔNG AN QUẢN LÝ?</a:t>
            </a:r>
          </a:p>
        </p:txBody>
      </p:sp>
      <p:sp>
        <p:nvSpPr>
          <p:cNvPr id="32775" name="AutoShape 7"/>
          <p:cNvSpPr>
            <a:spLocks noChangeArrowheads="1"/>
          </p:cNvSpPr>
          <p:nvPr/>
        </p:nvSpPr>
        <p:spPr bwMode="auto">
          <a:xfrm>
            <a:off x="914400" y="1752600"/>
            <a:ext cx="6858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6" name="AutoShape 8"/>
          <p:cNvSpPr>
            <a:spLocks noChangeArrowheads="1"/>
          </p:cNvSpPr>
          <p:nvPr/>
        </p:nvSpPr>
        <p:spPr bwMode="auto">
          <a:xfrm>
            <a:off x="3124200" y="1752600"/>
            <a:ext cx="6858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7" name="AutoShape 9"/>
          <p:cNvSpPr>
            <a:spLocks noChangeArrowheads="1"/>
          </p:cNvSpPr>
          <p:nvPr/>
        </p:nvSpPr>
        <p:spPr bwMode="auto">
          <a:xfrm>
            <a:off x="5410200" y="1752600"/>
            <a:ext cx="6858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8" name="AutoShape 10"/>
          <p:cNvSpPr>
            <a:spLocks noChangeArrowheads="1"/>
          </p:cNvSpPr>
          <p:nvPr/>
        </p:nvSpPr>
        <p:spPr bwMode="auto">
          <a:xfrm>
            <a:off x="7467600" y="1752600"/>
            <a:ext cx="6858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533400" y="381000"/>
            <a:ext cx="8153400" cy="1524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18900000" scaled="1"/>
          </a:gradFill>
          <a:ln w="41275">
            <a:solidFill>
              <a:srgbClr val="FF00FF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3200">
                <a:latin typeface="Arial" charset="0"/>
              </a:rPr>
              <a:t>XÁC MINH THÁI ĐỘ, QUAN ĐIỂM CỦA ĐP, THÁI ĐỘ CỦA DƯ LUẬN, MQH CỦA ĐƯƠNG SỰ</a:t>
            </a:r>
          </a:p>
        </p:txBody>
      </p:sp>
      <p:sp>
        <p:nvSpPr>
          <p:cNvPr id="33795" name="AutoShape 3"/>
          <p:cNvSpPr>
            <a:spLocks noChangeArrowheads="1"/>
          </p:cNvSpPr>
          <p:nvPr/>
        </p:nvSpPr>
        <p:spPr bwMode="auto">
          <a:xfrm>
            <a:off x="304800" y="2514600"/>
            <a:ext cx="3581400" cy="21336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18000" tIns="10800" rIns="18000" bIns="10800" anchor="ctr"/>
          <a:lstStyle/>
          <a:p>
            <a:pPr algn="ctr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2800">
                <a:latin typeface="Arial" charset="0"/>
              </a:rPr>
              <a:t>ẢNH HƯỞNG, MQH CỦA CHÍNH QUYỀN ĐP, CÁC CHỨC SẮC Ở ĐP VÀ NGƯỜI THA</a:t>
            </a:r>
          </a:p>
        </p:txBody>
      </p:sp>
      <p:sp>
        <p:nvSpPr>
          <p:cNvPr id="33796" name="AutoShape 4"/>
          <p:cNvSpPr>
            <a:spLocks noChangeArrowheads="1"/>
          </p:cNvSpPr>
          <p:nvPr/>
        </p:nvSpPr>
        <p:spPr bwMode="auto">
          <a:xfrm>
            <a:off x="4743450" y="2495550"/>
            <a:ext cx="3581400" cy="21336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18000" tIns="10800" rIns="18000" bIns="10800" anchor="ctr"/>
          <a:lstStyle/>
          <a:p>
            <a:pPr algn="ctr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en-US" sz="2800">
                <a:latin typeface="Verdana" pitchFamily="34" charset="0"/>
              </a:rPr>
              <a:t>QUAN </a:t>
            </a:r>
            <a:r>
              <a:rPr lang="en-US" sz="2800">
                <a:latin typeface="Arial" charset="0"/>
              </a:rPr>
              <a:t>ĐIỂM CỦA ĐỊA PHƯƠNG</a:t>
            </a:r>
          </a:p>
        </p:txBody>
      </p:sp>
      <p:sp>
        <p:nvSpPr>
          <p:cNvPr id="33797" name="AutoShape 5"/>
          <p:cNvSpPr>
            <a:spLocks noChangeArrowheads="1"/>
          </p:cNvSpPr>
          <p:nvPr/>
        </p:nvSpPr>
        <p:spPr bwMode="auto">
          <a:xfrm>
            <a:off x="1752600" y="2133600"/>
            <a:ext cx="9144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AutoShape 6"/>
          <p:cNvSpPr>
            <a:spLocks noChangeArrowheads="1"/>
          </p:cNvSpPr>
          <p:nvPr/>
        </p:nvSpPr>
        <p:spPr bwMode="auto">
          <a:xfrm>
            <a:off x="6096000" y="2133600"/>
            <a:ext cx="9144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AutoShape 7"/>
          <p:cNvSpPr>
            <a:spLocks noChangeArrowheads="1"/>
          </p:cNvSpPr>
          <p:nvPr/>
        </p:nvSpPr>
        <p:spPr bwMode="auto">
          <a:xfrm>
            <a:off x="3810000" y="4953000"/>
            <a:ext cx="2362200" cy="1447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2800">
                <a:latin typeface="Arial" charset="0"/>
              </a:rPr>
              <a:t>ĐỒNG TÌNH</a:t>
            </a:r>
          </a:p>
        </p:txBody>
      </p:sp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6553200" y="4953000"/>
            <a:ext cx="2362200" cy="1447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2800">
                <a:latin typeface="Arial" charset="0"/>
              </a:rPr>
              <a:t>KHÔNG ĐỒNG TÌNH</a:t>
            </a:r>
          </a:p>
        </p:txBody>
      </p:sp>
      <p:sp>
        <p:nvSpPr>
          <p:cNvPr id="33801" name="AutoShape 9"/>
          <p:cNvSpPr>
            <a:spLocks noChangeArrowheads="1"/>
          </p:cNvSpPr>
          <p:nvPr/>
        </p:nvSpPr>
        <p:spPr bwMode="auto">
          <a:xfrm>
            <a:off x="4800600" y="4648200"/>
            <a:ext cx="5334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AutoShape 10"/>
          <p:cNvSpPr>
            <a:spLocks noChangeArrowheads="1"/>
          </p:cNvSpPr>
          <p:nvPr/>
        </p:nvSpPr>
        <p:spPr bwMode="auto">
          <a:xfrm>
            <a:off x="7620000" y="4648200"/>
            <a:ext cx="5334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533400" y="457200"/>
            <a:ext cx="8001000" cy="10668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18900000" scaled="1"/>
          </a:gradFill>
          <a:ln w="41275">
            <a:solidFill>
              <a:srgbClr val="FF00FF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3200">
                <a:latin typeface="Arial" charset="0"/>
              </a:rPr>
              <a:t>XÁC MINH ĐIỀU KIỆN ĐỊA HÌNH VÀ GIAO THÔNG NƠI TỔ CHỨC C.CHẾ</a:t>
            </a:r>
          </a:p>
        </p:txBody>
      </p:sp>
      <p:sp>
        <p:nvSpPr>
          <p:cNvPr id="34819" name="AutoShape 3"/>
          <p:cNvSpPr>
            <a:spLocks noChangeArrowheads="1"/>
          </p:cNvSpPr>
          <p:nvPr/>
        </p:nvSpPr>
        <p:spPr bwMode="auto">
          <a:xfrm>
            <a:off x="381000" y="2514600"/>
            <a:ext cx="2438400" cy="35052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200">
                <a:solidFill>
                  <a:schemeClr val="bg1"/>
                </a:solidFill>
                <a:latin typeface="Arial" charset="0"/>
              </a:rPr>
              <a:t>ĐỊA HÌNH XUNG QUANH NƠI CƯỠNG CHẾ</a:t>
            </a:r>
          </a:p>
        </p:txBody>
      </p:sp>
      <p:sp>
        <p:nvSpPr>
          <p:cNvPr id="34820" name="AutoShape 4"/>
          <p:cNvSpPr>
            <a:spLocks noChangeArrowheads="1"/>
          </p:cNvSpPr>
          <p:nvPr/>
        </p:nvSpPr>
        <p:spPr bwMode="auto">
          <a:xfrm>
            <a:off x="3352800" y="2514600"/>
            <a:ext cx="2438400" cy="35052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200">
                <a:solidFill>
                  <a:schemeClr val="bg1"/>
                </a:solidFill>
                <a:latin typeface="Arial" charset="0"/>
              </a:rPr>
              <a:t>ĐẶC ĐIỂM DÂN CƯ TẠI ĐỊA BÀN CƯỠNG CHẾ</a:t>
            </a:r>
          </a:p>
        </p:txBody>
      </p:sp>
      <p:sp>
        <p:nvSpPr>
          <p:cNvPr id="34821" name="AutoShape 5"/>
          <p:cNvSpPr>
            <a:spLocks noChangeArrowheads="1"/>
          </p:cNvSpPr>
          <p:nvPr/>
        </p:nvSpPr>
        <p:spPr bwMode="auto">
          <a:xfrm>
            <a:off x="6324600" y="2514600"/>
            <a:ext cx="2438400" cy="35052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200">
                <a:solidFill>
                  <a:schemeClr val="bg1"/>
                </a:solidFill>
                <a:latin typeface="Arial" charset="0"/>
              </a:rPr>
              <a:t>GIAO THÔNG ĐI LẠI</a:t>
            </a:r>
          </a:p>
        </p:txBody>
      </p:sp>
      <p:sp>
        <p:nvSpPr>
          <p:cNvPr id="34822" name="AutoShape 6"/>
          <p:cNvSpPr>
            <a:spLocks noChangeArrowheads="1"/>
          </p:cNvSpPr>
          <p:nvPr/>
        </p:nvSpPr>
        <p:spPr bwMode="auto">
          <a:xfrm>
            <a:off x="1238250" y="2057400"/>
            <a:ext cx="7620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3" name="AutoShape 7"/>
          <p:cNvSpPr>
            <a:spLocks noChangeArrowheads="1"/>
          </p:cNvSpPr>
          <p:nvPr/>
        </p:nvSpPr>
        <p:spPr bwMode="auto">
          <a:xfrm>
            <a:off x="4267200" y="2057400"/>
            <a:ext cx="7620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4" name="AutoShape 8"/>
          <p:cNvSpPr>
            <a:spLocks noChangeArrowheads="1"/>
          </p:cNvSpPr>
          <p:nvPr/>
        </p:nvSpPr>
        <p:spPr bwMode="auto">
          <a:xfrm>
            <a:off x="7239000" y="2057400"/>
            <a:ext cx="7620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/>
          <p:cNvSpPr>
            <a:spLocks noChangeArrowheads="1"/>
          </p:cNvSpPr>
          <p:nvPr/>
        </p:nvSpPr>
        <p:spPr bwMode="auto">
          <a:xfrm>
            <a:off x="609600" y="381000"/>
            <a:ext cx="8077200" cy="1219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BFB1D"/>
              </a:gs>
              <a:gs pos="100000">
                <a:srgbClr val="FFFF99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200">
                <a:latin typeface="Verdana" pitchFamily="34" charset="0"/>
              </a:rPr>
              <a:t>C</a:t>
            </a:r>
            <a:r>
              <a:rPr lang="vi-VN" sz="3200">
                <a:latin typeface="Arial" charset="0"/>
              </a:rPr>
              <a:t>Ô</a:t>
            </a:r>
            <a:r>
              <a:rPr lang="en-US" sz="3200">
                <a:latin typeface="Arial" charset="0"/>
              </a:rPr>
              <a:t>NG T</a:t>
            </a:r>
            <a:r>
              <a:rPr lang="vi-VN" sz="3200">
                <a:latin typeface="Arial" charset="0"/>
              </a:rPr>
              <a:t>Á</a:t>
            </a:r>
            <a:r>
              <a:rPr lang="en-US" sz="3200">
                <a:latin typeface="Arial" charset="0"/>
              </a:rPr>
              <a:t>C CHU</a:t>
            </a:r>
            <a:r>
              <a:rPr lang="vi-VN" sz="3200">
                <a:latin typeface="Arial" charset="0"/>
              </a:rPr>
              <a:t>Ẩ</a:t>
            </a:r>
            <a:r>
              <a:rPr lang="en-US" sz="3200">
                <a:latin typeface="Arial" charset="0"/>
              </a:rPr>
              <a:t>N B</a:t>
            </a:r>
            <a:r>
              <a:rPr lang="vi-VN" sz="3200">
                <a:latin typeface="Arial" charset="0"/>
              </a:rPr>
              <a:t>Ị</a:t>
            </a:r>
            <a:r>
              <a:rPr lang="en-US" sz="3200">
                <a:latin typeface="Arial" charset="0"/>
              </a:rPr>
              <a:t> T</a:t>
            </a:r>
            <a:r>
              <a:rPr lang="vi-VN" sz="3200">
                <a:latin typeface="Arial" charset="0"/>
              </a:rPr>
              <a:t>Ổ</a:t>
            </a:r>
            <a:r>
              <a:rPr lang="en-US" sz="3200">
                <a:latin typeface="Arial" charset="0"/>
              </a:rPr>
              <a:t> CH</a:t>
            </a:r>
            <a:r>
              <a:rPr lang="vi-VN" sz="3200">
                <a:latin typeface="Arial" charset="0"/>
              </a:rPr>
              <a:t>ỨC</a:t>
            </a:r>
            <a:r>
              <a:rPr lang="en-US" sz="3200">
                <a:latin typeface="Arial" charset="0"/>
              </a:rPr>
              <a:t> C</a:t>
            </a:r>
            <a:r>
              <a:rPr lang="vi-VN" sz="3200">
                <a:latin typeface="Arial" charset="0"/>
              </a:rPr>
              <a:t>ƯỠNG</a:t>
            </a:r>
            <a:r>
              <a:rPr lang="en-US" sz="3200">
                <a:latin typeface="Arial" charset="0"/>
              </a:rPr>
              <a:t> CH</a:t>
            </a:r>
            <a:r>
              <a:rPr lang="vi-VN" sz="3200">
                <a:latin typeface="Arial" charset="0"/>
              </a:rPr>
              <a:t>Ế</a:t>
            </a:r>
            <a:r>
              <a:rPr lang="en-US" sz="3200">
                <a:latin typeface="Arial" charset="0"/>
              </a:rPr>
              <a:t> THA</a:t>
            </a:r>
            <a:endParaRPr lang="vi-VN" sz="3200">
              <a:latin typeface="Arial" charset="0"/>
            </a:endParaRPr>
          </a:p>
        </p:txBody>
      </p:sp>
      <p:sp>
        <p:nvSpPr>
          <p:cNvPr id="35843" name="AutoShape 3"/>
          <p:cNvSpPr>
            <a:spLocks noChangeArrowheads="1"/>
          </p:cNvSpPr>
          <p:nvPr/>
        </p:nvSpPr>
        <p:spPr bwMode="auto">
          <a:xfrm>
            <a:off x="152400" y="2057400"/>
            <a:ext cx="2057400" cy="44196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2800">
                <a:solidFill>
                  <a:schemeClr val="bg2"/>
                </a:solidFill>
                <a:latin typeface="Arial" charset="0"/>
              </a:rPr>
              <a:t>DỰ KIẾN PHƯƠNG ÁN CƯỠNG CHẾ</a:t>
            </a:r>
          </a:p>
        </p:txBody>
      </p:sp>
      <p:sp>
        <p:nvSpPr>
          <p:cNvPr id="35844" name="AutoShape 4"/>
          <p:cNvSpPr>
            <a:spLocks noChangeArrowheads="1"/>
          </p:cNvSpPr>
          <p:nvPr/>
        </p:nvSpPr>
        <p:spPr bwMode="auto">
          <a:xfrm>
            <a:off x="2438400" y="2057400"/>
            <a:ext cx="2057400" cy="44196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200">
                <a:solidFill>
                  <a:schemeClr val="bg2"/>
                </a:solidFill>
                <a:latin typeface="Arial" charset="0"/>
              </a:rPr>
              <a:t>XÂY DỰNG KẾ HOẠCH CƯỠNG CHẾ</a:t>
            </a:r>
          </a:p>
        </p:txBody>
      </p:sp>
      <p:sp>
        <p:nvSpPr>
          <p:cNvPr id="35845" name="AutoShape 5"/>
          <p:cNvSpPr>
            <a:spLocks noChangeArrowheads="1"/>
          </p:cNvSpPr>
          <p:nvPr/>
        </p:nvSpPr>
        <p:spPr bwMode="auto">
          <a:xfrm>
            <a:off x="4724400" y="2057400"/>
            <a:ext cx="2057400" cy="44196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200" dirty="0">
                <a:solidFill>
                  <a:schemeClr val="bg2"/>
                </a:solidFill>
                <a:latin typeface="Arial" charset="0"/>
              </a:rPr>
              <a:t> THÔNG BÁO CƯỠNG CHẾ</a:t>
            </a:r>
          </a:p>
        </p:txBody>
      </p:sp>
      <p:sp>
        <p:nvSpPr>
          <p:cNvPr id="35846" name="AutoShape 6"/>
          <p:cNvSpPr>
            <a:spLocks noChangeArrowheads="1"/>
          </p:cNvSpPr>
          <p:nvPr/>
        </p:nvSpPr>
        <p:spPr bwMode="auto">
          <a:xfrm>
            <a:off x="7010400" y="2057400"/>
            <a:ext cx="2057400" cy="44196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200">
                <a:solidFill>
                  <a:schemeClr val="bg2"/>
                </a:solidFill>
                <a:latin typeface="Arial" charset="0"/>
              </a:rPr>
              <a:t>CHUẨN BỊ CÁC VĂN BẢN BIÊN BẢN CẦN SỬ DỤNG</a:t>
            </a:r>
          </a:p>
        </p:txBody>
      </p:sp>
      <p:sp>
        <p:nvSpPr>
          <p:cNvPr id="35847" name="AutoShape 7"/>
          <p:cNvSpPr>
            <a:spLocks noChangeArrowheads="1"/>
          </p:cNvSpPr>
          <p:nvPr/>
        </p:nvSpPr>
        <p:spPr bwMode="auto">
          <a:xfrm>
            <a:off x="838200" y="1731963"/>
            <a:ext cx="6858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8" name="AutoShape 8"/>
          <p:cNvSpPr>
            <a:spLocks noChangeArrowheads="1"/>
          </p:cNvSpPr>
          <p:nvPr/>
        </p:nvSpPr>
        <p:spPr bwMode="auto">
          <a:xfrm>
            <a:off x="3124200" y="1731963"/>
            <a:ext cx="6858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9" name="AutoShape 9"/>
          <p:cNvSpPr>
            <a:spLocks noChangeArrowheads="1"/>
          </p:cNvSpPr>
          <p:nvPr/>
        </p:nvSpPr>
        <p:spPr bwMode="auto">
          <a:xfrm>
            <a:off x="5410200" y="1731963"/>
            <a:ext cx="6858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0" name="AutoShape 10"/>
          <p:cNvSpPr>
            <a:spLocks noChangeArrowheads="1"/>
          </p:cNvSpPr>
          <p:nvPr/>
        </p:nvSpPr>
        <p:spPr bwMode="auto">
          <a:xfrm>
            <a:off x="7696200" y="1731963"/>
            <a:ext cx="6858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1560</Words>
  <Application>Microsoft Office PowerPoint</Application>
  <PresentationFormat>On-screen Show (4:3)</PresentationFormat>
  <Paragraphs>232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PowerPoint Presentation</vt:lpstr>
      <vt:lpstr>PowerPoint Presentation</vt:lpstr>
      <vt:lpstr>PowerPoint Presentation</vt:lpstr>
      <vt:lpstr>1.NHỮNG QUY ĐỊNH CHUNG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AVIshop</cp:lastModifiedBy>
  <cp:revision>8</cp:revision>
  <dcterms:created xsi:type="dcterms:W3CDTF">2015-11-11T08:02:57Z</dcterms:created>
  <dcterms:modified xsi:type="dcterms:W3CDTF">2016-12-04T21:00:52Z</dcterms:modified>
</cp:coreProperties>
</file>